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3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A414"/>
    <a:srgbClr val="0000FF"/>
    <a:srgbClr val="C28D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120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35A68-8C1C-413D-A519-95533C4852E4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7E138-89A3-40A8-9A2F-C1AEE87BF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556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0652E-81FF-424E-BDCD-D5B95B26C8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779E8B-33F4-40A5-B923-26B458EBC2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6109B-238F-4D1A-94BC-3BEAB8CCE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94FD-4962-4542-8BB5-B6141172EBC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2A757-35E4-422A-84AD-69D88D9DC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659E9-7D57-4308-AFC8-F17DCF2D7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F317-1826-4FDD-9EF4-5F72BC272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217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2EA80-2A22-4914-843B-08C625106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A20D30-6AF6-45BD-9B1C-B94B31CC1E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CA862-6ED6-4167-A18F-DDD29DFF0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94FD-4962-4542-8BB5-B6141172EBC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A564E-D5B6-422F-90D1-F8E7FDEB7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07C02-C63C-4B59-A2A2-6429D0C1C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F317-1826-4FDD-9EF4-5F72BC272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1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302727-5A3F-4FC3-B9CC-BBFA39D191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905AAB-E3A7-41A5-BC19-2CA3C20264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E3D3C-AAE9-48E2-B494-89595AF35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94FD-4962-4542-8BB5-B6141172EBC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B769B-F033-4B90-B060-7BD0E56DD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B320B-6F9A-48C8-97BE-361D9A9A4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F317-1826-4FDD-9EF4-5F72BC272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81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0F648-2294-455F-945D-C0ED66B6F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9125"/>
            <a:ext cx="10515600" cy="931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8B132-B32D-4D73-B9AC-E8D98B1C6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0557"/>
            <a:ext cx="10515600" cy="429640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34CD4-9322-41F4-AE6B-501ED3610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94FD-4962-4542-8BB5-B6141172EBC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41BED3-E19A-4EAC-AAEC-0E72E9F1B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07A12-3838-46B7-B865-E7B4679E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F317-1826-4FDD-9EF4-5F72BC27211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B641F0-22FB-49BC-AD6C-F84179B2793C}"/>
              </a:ext>
            </a:extLst>
          </p:cNvPr>
          <p:cNvSpPr/>
          <p:nvPr userDrawn="1"/>
        </p:nvSpPr>
        <p:spPr>
          <a:xfrm>
            <a:off x="0" y="0"/>
            <a:ext cx="12192000" cy="664234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61000">
                <a:schemeClr val="bg1">
                  <a:lumMod val="95000"/>
                </a:schemeClr>
              </a:gs>
              <a:gs pos="100000">
                <a:srgbClr val="ECA414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372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971FB-77C7-46AD-AE96-C618C611E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E3863-505C-41A2-AF3F-30EE09E777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C8903F-A6D2-49A1-95B9-FBF3F851C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94FD-4962-4542-8BB5-B6141172EBC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2CBC6-AAA9-4EE6-833F-622D355DC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DD995-EC19-40C3-B390-0FDF791EB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F317-1826-4FDD-9EF4-5F72BC272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49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956CB-5EED-41E2-B90E-385AD3B63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6376"/>
            <a:ext cx="10515600" cy="93342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7A00F-41B2-47F8-A60C-90BE686C0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89185"/>
            <a:ext cx="5181600" cy="428777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777417-6E56-4D16-B054-F4E18E9ADC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89185"/>
            <a:ext cx="5181600" cy="428777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2EACEB-84DC-48CE-97A5-C0FA21525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94FD-4962-4542-8BB5-B6141172EBC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6D5B6C-374A-4E72-8283-9F92D8233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B2BFB6-EC18-4D2B-9947-3969FEC3A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F317-1826-4FDD-9EF4-5F72BC272117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A8C91E-D1B2-43EF-A9E1-6F7D5ACE4CDE}"/>
              </a:ext>
            </a:extLst>
          </p:cNvPr>
          <p:cNvSpPr/>
          <p:nvPr userDrawn="1"/>
        </p:nvSpPr>
        <p:spPr>
          <a:xfrm>
            <a:off x="0" y="0"/>
            <a:ext cx="12192000" cy="664234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61000">
                <a:schemeClr val="bg1">
                  <a:lumMod val="95000"/>
                </a:schemeClr>
              </a:gs>
              <a:gs pos="100000">
                <a:srgbClr val="ECA414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74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2FDD1-37E6-4CFC-979B-862B2E1EB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6D25F5-8B80-49F5-8554-2B6CC384C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A41CAF-B144-4577-A5B2-C15BCE0B5F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BD03D2-CB04-403F-AE3A-1EEA9F278D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F0E9D5-9DEA-4C76-A9CE-1206E79FB3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9E4A44-D533-4FF9-B097-8B6AA254D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94FD-4962-4542-8BB5-B6141172EBC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F1AB3C-1E20-4C58-86D3-51DBA12A0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8ECFB8-63D6-4019-8E5A-DA3996708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F317-1826-4FDD-9EF4-5F72BC272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205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C0B05-9C11-41AB-8014-83CF10A37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BA2424-C914-499A-99A5-4DBA8F78D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94FD-4962-4542-8BB5-B6141172EBC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689B3-7FB3-4FEB-82F4-8FC5665FC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65372C-5C8A-411A-9369-EB828E65C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F317-1826-4FDD-9EF4-5F72BC272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79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7AE598-06FD-473F-A926-50526E01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94FD-4962-4542-8BB5-B6141172EBC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898380-51C2-4425-B356-7399E2150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38E2A2-D102-49EB-975F-AA5F34AEB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F317-1826-4FDD-9EF4-5F72BC272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63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E3C8F-58AE-44F2-A218-71884B2AA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43D13-9434-4067-8089-E1462B3BF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76C38E-2C3A-4F9B-9377-4ADEECEAF2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79ED21-E145-4CD4-8F21-B1F27DE1B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94FD-4962-4542-8BB5-B6141172EBC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C32EC-B53B-4DB7-92D4-AAF8801A3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7A7B95-1092-4328-B824-998EF2B5C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F317-1826-4FDD-9EF4-5F72BC272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62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4256F-F115-4C9F-A0CE-DFF85D758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09A33D-2628-438F-8464-8D8F2EFEEF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CD11EF-FCC7-4001-B2E5-86EA803D43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A8E234-282E-40DA-B9C0-76D6525DB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94FD-4962-4542-8BB5-B6141172EBC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FFE461-664B-460D-B442-7FA23E939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5FC328-45AE-4F41-9520-EB79713F1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F317-1826-4FDD-9EF4-5F72BC272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413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188D64-E29D-438F-BB44-370DE18FD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332"/>
            <a:ext cx="10515600" cy="1190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485D0-6735-4027-A168-58624490CD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294A69-6B0E-43F2-8D97-BB6E6F1787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194FD-4962-4542-8BB5-B6141172EBC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C16BE-305B-4855-9333-85CD35F86A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65F33-2753-406D-8DAE-D19B36AEEC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3F317-1826-4FDD-9EF4-5F72BC27211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D624D1-5D2D-4091-971A-17E93C607E72}"/>
              </a:ext>
            </a:extLst>
          </p:cNvPr>
          <p:cNvSpPr txBox="1"/>
          <p:nvPr userDrawn="1"/>
        </p:nvSpPr>
        <p:spPr>
          <a:xfrm rot="19639323">
            <a:off x="2134752" y="1553065"/>
            <a:ext cx="807619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>
                <a:solidFill>
                  <a:schemeClr val="bg1">
                    <a:lumMod val="95000"/>
                  </a:schemeClr>
                </a:solidFill>
              </a:rPr>
              <a:t>Draft </a:t>
            </a:r>
            <a:r>
              <a:rPr lang="en-US" sz="8800" dirty="0">
                <a:solidFill>
                  <a:schemeClr val="bg1">
                    <a:lumMod val="95000"/>
                  </a:schemeClr>
                </a:solidFill>
              </a:rPr>
              <a:t>v.02</a:t>
            </a:r>
            <a:endParaRPr lang="en-US" sz="199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825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Aileen_Ochoa@harvardpilgrim.or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opmednet.atlassian.net/wiki/spaces/DOC/pages/8880336/Query+Composer+Request" TargetMode="External"/><Relationship Id="rId2" Type="http://schemas.openxmlformats.org/officeDocument/2006/relationships/hyperlink" Target="https://popmednet.atlassian.net/wiki/spaces/DOC/pages/8880241/PopMedNet+User's+Guid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opmednet.atlassian.net/wiki/spaces/DOC/pages/8880347/Viewing+Request+Result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querytool.mdphnet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popmednet.atlassian.net/wiki/spaces/DOC/pages/16842824/ESP+Query+Composer+Projections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BC538-7801-4FD1-9737-349860A2D4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01905"/>
            <a:ext cx="9144000" cy="3528014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/>
              <a:t>Using the </a:t>
            </a:r>
            <a:r>
              <a:rPr lang="en-US" sz="6000" b="1" dirty="0" err="1"/>
              <a:t>MDPHnet</a:t>
            </a:r>
            <a:r>
              <a:rPr lang="en-US" sz="6000" b="1" dirty="0"/>
              <a:t> Query Composer Tool -</a:t>
            </a:r>
            <a:br>
              <a:rPr lang="en-US" sz="6000" b="1" dirty="0"/>
            </a:br>
            <a:r>
              <a:rPr lang="en-US" sz="6000" b="1" dirty="0"/>
              <a:t>Creating your first query</a:t>
            </a:r>
            <a:br>
              <a:rPr lang="en-US" sz="6000" dirty="0"/>
            </a:br>
            <a:endParaRPr lang="en-US" sz="60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A4DCDA1-ACFB-4F8E-8280-5CDFCE0529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05942"/>
            <a:ext cx="9144000" cy="125185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Prepared by Aileen Ochoa, Harvard Pilgrim Health Care Institute,</a:t>
            </a:r>
          </a:p>
          <a:p>
            <a:r>
              <a:rPr lang="en-US" dirty="0">
                <a:hlinkClick r:id="rId2"/>
              </a:rPr>
              <a:t>Aileen_Ochoa@harvardpilgrim.org</a:t>
            </a:r>
            <a:endParaRPr lang="en-US" dirty="0"/>
          </a:p>
          <a:p>
            <a:r>
              <a:rPr lang="en-US" dirty="0"/>
              <a:t>July 18, 2018, draft v0.2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15E3020-4A09-476C-BC01-8C82C3D926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481" y="5567308"/>
            <a:ext cx="3961658" cy="833492"/>
          </a:xfrm>
          <a:prstGeom prst="rect">
            <a:avLst/>
          </a:prstGeom>
        </p:spPr>
      </p:pic>
      <p:pic>
        <p:nvPicPr>
          <p:cNvPr id="10" name="Picture 9" descr="http://mehi.masstech.org/sites/default/files/images/content/mdphnet_final_color.jpg">
            <a:extLst>
              <a:ext uri="{FF2B5EF4-FFF2-40B4-BE49-F238E27FC236}">
                <a16:creationId xmlns:a16="http://schemas.microsoft.com/office/drawing/2014/main" id="{847B1775-84AF-4EBE-9D7B-9FCF571CD8C8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3805" y="5336176"/>
            <a:ext cx="3456759" cy="11604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7505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C37A0-9499-4C2A-9682-D3B913693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Helpful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190CC-F9B8-40A6-A2F7-8F2A7F6E3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Breaking up your desired results into multiple queries may be easier than trying to submit one query that has everything you want.</a:t>
            </a:r>
          </a:p>
          <a:p>
            <a:r>
              <a:rPr lang="en-US" dirty="0"/>
              <a:t>It is very common to run a query and realize after you view results that you need to make adjustments. You can easily open your original query, edit, then resubmit through the tool.</a:t>
            </a:r>
          </a:p>
          <a:p>
            <a:r>
              <a:rPr lang="en-US" dirty="0"/>
              <a:t>Commonwealth Informatics can provide guidance on a complicated query</a:t>
            </a:r>
          </a:p>
          <a:p>
            <a:pPr lvl="1"/>
            <a:r>
              <a:rPr lang="en-US" dirty="0"/>
              <a:t>It might be necessary to run a SQL script using SQL distribution request if the Query Composer can’t give the results you want.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19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BF814-1311-49E4-A02B-1D6522782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49886-F442-4BBC-B056-1E2F316B3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PopMedNet</a:t>
            </a:r>
            <a:r>
              <a:rPr lang="en-US" dirty="0"/>
              <a:t> Wiki has detailed documentation on how to use the Query Composer</a:t>
            </a:r>
          </a:p>
          <a:p>
            <a:pPr lvl="1"/>
            <a:r>
              <a:rPr lang="en-US" dirty="0">
                <a:hlinkClick r:id="rId2"/>
              </a:rPr>
              <a:t>https://popmednet.atlassian.net/wiki/spaces/DOC/pages/8880241/PopMedNet+User%27s+Guide</a:t>
            </a:r>
            <a:endParaRPr lang="en-US" dirty="0"/>
          </a:p>
          <a:p>
            <a:r>
              <a:rPr lang="en-US" dirty="0"/>
              <a:t>Specific helpful pages</a:t>
            </a:r>
          </a:p>
          <a:p>
            <a:pPr lvl="1"/>
            <a:r>
              <a:rPr lang="en-US" dirty="0"/>
              <a:t>Creating a Primary Group </a:t>
            </a:r>
            <a:r>
              <a:rPr lang="en-US" dirty="0">
                <a:hlinkClick r:id="rId3"/>
              </a:rPr>
              <a:t>https://popmednet.atlassian.net/wiki/spaces/DOC/pages/8880336/Query+Composer+Request</a:t>
            </a:r>
            <a:endParaRPr lang="en-US" dirty="0"/>
          </a:p>
          <a:p>
            <a:pPr lvl="1"/>
            <a:r>
              <a:rPr lang="en-US" dirty="0"/>
              <a:t>Viewing Results </a:t>
            </a:r>
            <a:r>
              <a:rPr lang="en-US" dirty="0">
                <a:hlinkClick r:id="rId4"/>
              </a:rPr>
              <a:t>https://popmednet.atlassian.net/wiki/spaces/DOC/pages/8880347/Viewing+Request+Results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889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CAF45-3A51-4DB0-B419-D775ACB3C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to </a:t>
            </a:r>
            <a:r>
              <a:rPr lang="en-US" dirty="0" err="1"/>
              <a:t>MDPHnet</a:t>
            </a:r>
            <a:r>
              <a:rPr lang="en-US" dirty="0"/>
              <a:t> Query Tool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7FD6C-78BD-4842-8307-D0EB65DAD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https://querytool.mdphnet.org</a:t>
            </a:r>
            <a:endParaRPr lang="en-US" dirty="0"/>
          </a:p>
          <a:p>
            <a:r>
              <a:rPr lang="en-US" dirty="0"/>
              <a:t>You can request an account from this page or find your password.</a:t>
            </a:r>
          </a:p>
        </p:txBody>
      </p:sp>
    </p:spTree>
    <p:extLst>
      <p:ext uri="{BB962C8B-B14F-4D97-AF65-F5344CB8AC3E}">
        <p14:creationId xmlns:p14="http://schemas.microsoft.com/office/powerpoint/2010/main" val="655465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31132-9EB1-4C81-9251-8DDC9A6D7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 page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2AFD978-86EE-4EE3-B2F2-489AC03CB7C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Click on New Request and then Core to create a query against the </a:t>
            </a:r>
            <a:r>
              <a:rPr lang="en-US" dirty="0" err="1"/>
              <a:t>MDPHnet</a:t>
            </a:r>
            <a:r>
              <a:rPr lang="en-US" dirty="0"/>
              <a:t> database.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DC76AC5D-DD8E-400D-A6B4-187F48F9D7B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1889185"/>
            <a:ext cx="5181600" cy="3151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275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B4439-5CB0-48BF-96CF-DE044D86B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 Type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4192D5B-873D-4482-B446-860E3C73B21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45027" y="1249279"/>
            <a:ext cx="3253007" cy="4858016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6967932-0609-4CF4-B2A8-1F6FC99F15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5417" y="1755957"/>
            <a:ext cx="5181600" cy="4351338"/>
          </a:xfrm>
        </p:spPr>
        <p:txBody>
          <a:bodyPr/>
          <a:lstStyle/>
          <a:p>
            <a:r>
              <a:rPr lang="en-US" dirty="0"/>
              <a:t>Select desired request. </a:t>
            </a:r>
          </a:p>
          <a:p>
            <a:pPr lvl="1"/>
            <a:r>
              <a:rPr lang="en-US" dirty="0"/>
              <a:t>Query Composer is the guided tool for helping create a query. </a:t>
            </a:r>
          </a:p>
          <a:p>
            <a:pPr lvl="1"/>
            <a:r>
              <a:rPr lang="en-US" dirty="0"/>
              <a:t>SQL Distribution is for submitting an already written SQL query.</a:t>
            </a:r>
          </a:p>
          <a:p>
            <a:pPr lvl="1"/>
            <a:r>
              <a:rPr lang="en-US" dirty="0"/>
              <a:t>The following slides assume you want to use the Query Composer tool. 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F5986E2-6394-4805-90CD-FF89D7427C20}"/>
              </a:ext>
            </a:extLst>
          </p:cNvPr>
          <p:cNvSpPr/>
          <p:nvPr/>
        </p:nvSpPr>
        <p:spPr>
          <a:xfrm>
            <a:off x="7454537" y="2264228"/>
            <a:ext cx="844732" cy="203900"/>
          </a:xfrm>
          <a:prstGeom prst="ellipse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9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F72CD-CEA7-41EE-9A2D-97528DA02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 Form – Query Information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D976947-D837-4B4E-86F2-9F48AD201A7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882585"/>
            <a:ext cx="5181600" cy="4237417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2B8F412-323C-4233-88C5-D5911DAAD31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Here you can name your query, put in a description, and put your priority level and due date if needed. </a:t>
            </a:r>
          </a:p>
          <a:p>
            <a:pPr lvl="1"/>
            <a:r>
              <a:rPr lang="en-US" dirty="0"/>
              <a:t>This information is used by the </a:t>
            </a:r>
            <a:r>
              <a:rPr lang="en-US" dirty="0" err="1"/>
              <a:t>MDPHnet</a:t>
            </a:r>
            <a:r>
              <a:rPr lang="en-US" dirty="0"/>
              <a:t> sites when they log-in to review the query run.</a:t>
            </a:r>
          </a:p>
        </p:txBody>
      </p:sp>
      <p:sp>
        <p:nvSpPr>
          <p:cNvPr id="8" name="Callout: Line 7">
            <a:extLst>
              <a:ext uri="{FF2B5EF4-FFF2-40B4-BE49-F238E27FC236}">
                <a16:creationId xmlns:a16="http://schemas.microsoft.com/office/drawing/2014/main" id="{954D5A24-CAE5-4F4B-855C-F37848E4584E}"/>
              </a:ext>
            </a:extLst>
          </p:cNvPr>
          <p:cNvSpPr/>
          <p:nvPr/>
        </p:nvSpPr>
        <p:spPr>
          <a:xfrm>
            <a:off x="2488473" y="1508116"/>
            <a:ext cx="1881053" cy="748937"/>
          </a:xfrm>
          <a:prstGeom prst="borderCallout1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/>
              <a:t>You can click on the ? box throughout for helpful information on each field. Click the ? again to close the information box.</a:t>
            </a:r>
          </a:p>
        </p:txBody>
      </p:sp>
    </p:spTree>
    <p:extLst>
      <p:ext uri="{BB962C8B-B14F-4D97-AF65-F5344CB8AC3E}">
        <p14:creationId xmlns:p14="http://schemas.microsoft.com/office/powerpoint/2010/main" val="3993772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F72CD-CEA7-41EE-9A2D-97528DA02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 Form – Criteria Groups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95D0539-0A3A-4A25-8E96-A2D46F0BDE2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632949"/>
            <a:ext cx="5181600" cy="2736689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197D23C-AE69-4DE5-B1B6-C99DDAAE32E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 this section, you can define your cohort. </a:t>
            </a:r>
          </a:p>
          <a:p>
            <a:r>
              <a:rPr lang="en-US" dirty="0"/>
              <a:t>First you select a primary group using any of the Add Terms options.</a:t>
            </a:r>
          </a:p>
          <a:p>
            <a:pPr lvl="1"/>
            <a:r>
              <a:rPr lang="en-US" dirty="0"/>
              <a:t>For example, you can select Diabetes as a condition. </a:t>
            </a:r>
          </a:p>
          <a:p>
            <a:pPr lvl="1"/>
            <a:r>
              <a:rPr lang="en-US" dirty="0"/>
              <a:t>You can also add visit and demographic criteria to your primary group by clicking Add Terms again.</a:t>
            </a:r>
          </a:p>
          <a:p>
            <a:r>
              <a:rPr lang="en-US" dirty="0"/>
              <a:t>Note: the criteria group must contain at least a Diagnosis, Disease, or Visits term. </a:t>
            </a:r>
          </a:p>
          <a:p>
            <a:r>
              <a:rPr lang="en-US" dirty="0"/>
              <a:t>To remove a term from the query, click the </a:t>
            </a:r>
            <a:r>
              <a:rPr lang="en-US" b="1" dirty="0"/>
              <a:t>[X]</a:t>
            </a:r>
            <a:r>
              <a:rPr lang="en-US" dirty="0"/>
              <a:t> control on the upper right of the term. </a:t>
            </a:r>
          </a:p>
        </p:txBody>
      </p:sp>
    </p:spTree>
    <p:extLst>
      <p:ext uri="{BB962C8B-B14F-4D97-AF65-F5344CB8AC3E}">
        <p14:creationId xmlns:p14="http://schemas.microsoft.com/office/powerpoint/2010/main" val="3321000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7B02B-13E7-4125-A77C-847FBD737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Request Form – Stratification and Observation Period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B710EA8-ED97-4ED3-9721-F464A1F5B44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052345"/>
            <a:ext cx="5181600" cy="2748366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AAE3C9B-1A15-46BB-A9A2-CFEDC2D337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4648"/>
            <a:ext cx="5181600" cy="4287778"/>
          </a:xfrm>
        </p:spPr>
        <p:txBody>
          <a:bodyPr/>
          <a:lstStyle/>
          <a:p>
            <a:r>
              <a:rPr lang="en-US" dirty="0"/>
              <a:t>You can view stratified results by selecting the variables you want to stratify by.</a:t>
            </a:r>
          </a:p>
          <a:p>
            <a:r>
              <a:rPr lang="en-US" dirty="0"/>
              <a:t>You can set the time period for your cohort in Observation Period Range</a:t>
            </a:r>
          </a:p>
        </p:txBody>
      </p:sp>
    </p:spTree>
    <p:extLst>
      <p:ext uri="{BB962C8B-B14F-4D97-AF65-F5344CB8AC3E}">
        <p14:creationId xmlns:p14="http://schemas.microsoft.com/office/powerpoint/2010/main" val="1151176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114D0-E7D9-4784-9357-BA4E24FA3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 Form – DataMart and Submit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65686-1A7E-4A92-9798-5B6A7E17C68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Select which </a:t>
            </a:r>
            <a:r>
              <a:rPr lang="en-US" dirty="0" err="1"/>
              <a:t>MDPHnet</a:t>
            </a:r>
            <a:r>
              <a:rPr lang="en-US" dirty="0"/>
              <a:t> sites should receive your query request.</a:t>
            </a:r>
          </a:p>
          <a:p>
            <a:pPr lvl="1"/>
            <a:r>
              <a:rPr lang="en-US" dirty="0" err="1"/>
              <a:t>Atrius</a:t>
            </a:r>
            <a:r>
              <a:rPr lang="en-US" dirty="0"/>
              <a:t> Health, Mass League of Community Health Centers, Cambridge Health Alliance</a:t>
            </a:r>
          </a:p>
          <a:p>
            <a:pPr lvl="1"/>
            <a:r>
              <a:rPr lang="en-US" dirty="0"/>
              <a:t>OPS Test DataMart 1 and 2 are used to test the query against a dummy dataset. </a:t>
            </a:r>
          </a:p>
          <a:p>
            <a:r>
              <a:rPr lang="en-US" dirty="0"/>
              <a:t>Hit Submit to send your query to each site.</a:t>
            </a:r>
          </a:p>
          <a:p>
            <a:r>
              <a:rPr lang="en-US" dirty="0"/>
              <a:t>You can also Save and come back later to edit your query before submitting.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E2553EB-6BE9-42A8-BBFF-E78B491FABA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820828"/>
            <a:ext cx="5181600" cy="236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616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612EF-E678-41FF-B9DD-6E017F54B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B4164-640F-4A2D-99EC-1AFCADED7E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8552" y="1825625"/>
            <a:ext cx="6163235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You will get an email notifying you when your query has finished running at each site.</a:t>
            </a:r>
          </a:p>
          <a:p>
            <a:r>
              <a:rPr lang="en-US" dirty="0"/>
              <a:t>Log in and click on your query name from home page. On the next page, you will see a button near the bottom that says “View Results”. </a:t>
            </a:r>
          </a:p>
          <a:p>
            <a:pPr lvl="1"/>
            <a:r>
              <a:rPr lang="en-US" dirty="0"/>
              <a:t>Aggregate view is a table level view of results</a:t>
            </a:r>
          </a:p>
          <a:p>
            <a:pPr lvl="1"/>
            <a:r>
              <a:rPr lang="en-US" dirty="0"/>
              <a:t>Individual view is the same as aggregate but divided by data partner</a:t>
            </a:r>
          </a:p>
          <a:p>
            <a:pPr lvl="1"/>
            <a:r>
              <a:rPr lang="en-US" dirty="0"/>
              <a:t>Projected view shows estimates of prevalence with corrections based on US Census Data. </a:t>
            </a:r>
          </a:p>
          <a:p>
            <a:pPr lvl="2"/>
            <a:r>
              <a:rPr lang="en-US" dirty="0"/>
              <a:t>More information:  </a:t>
            </a:r>
            <a:r>
              <a:rPr lang="en-US" dirty="0">
                <a:hlinkClick r:id="rId2"/>
              </a:rPr>
              <a:t>https://popmednet.atlassian.net/wiki/spaces/DOC/pages/16842824/ESP+Query+Composer+Projections</a:t>
            </a:r>
            <a:endParaRPr lang="en-US" dirty="0"/>
          </a:p>
          <a:p>
            <a:pPr lvl="1"/>
            <a:r>
              <a:rPr lang="en-US" dirty="0"/>
              <a:t>Note not all views are available depending on the structure of your query.</a:t>
            </a:r>
          </a:p>
          <a:p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10361DB-C17A-4C0D-B7C0-17E58FC5670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808198" y="1825625"/>
            <a:ext cx="5181600" cy="1796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012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707</Words>
  <Application>Microsoft Office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Using the MDPHnet Query Composer Tool - Creating your first query </vt:lpstr>
      <vt:lpstr>Link to MDPHnet Query Tool</vt:lpstr>
      <vt:lpstr>Home page</vt:lpstr>
      <vt:lpstr>Request Type</vt:lpstr>
      <vt:lpstr>Request Form – Query Information</vt:lpstr>
      <vt:lpstr>Request Form – Criteria Groups</vt:lpstr>
      <vt:lpstr>Request Form – Stratification and Observation Period</vt:lpstr>
      <vt:lpstr>Request Form – DataMart and Submit</vt:lpstr>
      <vt:lpstr>View Results</vt:lpstr>
      <vt:lpstr>Helpful Tips</vt:lpstr>
      <vt:lpstr>More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your first query</dc:title>
  <dc:creator>Ochoa, Aileen</dc:creator>
  <cp:lastModifiedBy>Ochoa, Aileen</cp:lastModifiedBy>
  <cp:revision>31</cp:revision>
  <dcterms:created xsi:type="dcterms:W3CDTF">2018-07-17T15:17:40Z</dcterms:created>
  <dcterms:modified xsi:type="dcterms:W3CDTF">2018-10-17T14:52:50Z</dcterms:modified>
</cp:coreProperties>
</file>