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41" r:id="rId2"/>
    <p:sldId id="407" r:id="rId3"/>
    <p:sldId id="461" r:id="rId4"/>
    <p:sldId id="410" r:id="rId5"/>
    <p:sldId id="432" r:id="rId6"/>
    <p:sldId id="415" r:id="rId7"/>
    <p:sldId id="403" r:id="rId8"/>
    <p:sldId id="411" r:id="rId9"/>
    <p:sldId id="353" r:id="rId10"/>
    <p:sldId id="401" r:id="rId11"/>
    <p:sldId id="417" r:id="rId12"/>
    <p:sldId id="453" r:id="rId13"/>
    <p:sldId id="454" r:id="rId14"/>
    <p:sldId id="455" r:id="rId15"/>
    <p:sldId id="440" r:id="rId16"/>
    <p:sldId id="419" r:id="rId17"/>
    <p:sldId id="447" r:id="rId18"/>
    <p:sldId id="442" r:id="rId19"/>
    <p:sldId id="443" r:id="rId20"/>
    <p:sldId id="449" r:id="rId21"/>
    <p:sldId id="446" r:id="rId22"/>
    <p:sldId id="448" r:id="rId23"/>
    <p:sldId id="450" r:id="rId24"/>
    <p:sldId id="436" r:id="rId25"/>
    <p:sldId id="434" r:id="rId26"/>
    <p:sldId id="435" r:id="rId27"/>
    <p:sldId id="459" r:id="rId28"/>
    <p:sldId id="460" r:id="rId29"/>
    <p:sldId id="441" r:id="rId30"/>
    <p:sldId id="428" r:id="rId31"/>
    <p:sldId id="456" r:id="rId32"/>
    <p:sldId id="458" r:id="rId33"/>
    <p:sldId id="445" r:id="rId34"/>
    <p:sldId id="444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, Libby" initials="LD" lastIdx="1" clrIdx="0">
    <p:extLst>
      <p:ext uri="{19B8F6BF-5375-455C-9EA6-DF929625EA0E}">
        <p15:presenceInfo xmlns:p15="http://schemas.microsoft.com/office/powerpoint/2012/main" userId="Dee, Libby" providerId="None"/>
      </p:ext>
    </p:extLst>
  </p:cmAuthor>
  <p:cmAuthor id="2" name="Ochoa, Aileen" initials="OA" lastIdx="1" clrIdx="1">
    <p:extLst>
      <p:ext uri="{19B8F6BF-5375-455C-9EA6-DF929625EA0E}">
        <p15:presenceInfo xmlns:p15="http://schemas.microsoft.com/office/powerpoint/2012/main" userId="S::Aileen_Ochoa@harvardpilgrim.org::d50bb203-d031-41da-8bd5-c5b978b84b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256"/>
    <a:srgbClr val="10B63C"/>
    <a:srgbClr val="1D5FD1"/>
    <a:srgbClr val="7DA6EC"/>
    <a:srgbClr val="FA918A"/>
    <a:srgbClr val="7CDC99"/>
    <a:srgbClr val="B3EBC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4" autoAdjust="0"/>
    <p:restoredTop sz="70636" autoAdjust="0"/>
  </p:normalViewPr>
  <p:slideViewPr>
    <p:cSldViewPr snapToGrid="0">
      <p:cViewPr varScale="1">
        <p:scale>
          <a:sx n="58" d="100"/>
          <a:sy n="58" d="100"/>
        </p:scale>
        <p:origin x="2069" y="62"/>
      </p:cViewPr>
      <p:guideLst>
        <p:guide orient="horz" pos="15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BD63D7-D76B-483E-A86A-FD96D6A01335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AAB27D-3F56-4D3A-B7C4-08B69276D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74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AB27D-3F56-4D3A-B7C4-08B69276D3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89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Current sites do not provide good coverage of the western part of the state (is evident in heat maps in </a:t>
            </a:r>
            <a:r>
              <a:rPr lang="en-US" baseline="0" dirty="0" err="1"/>
              <a:t>RiskScape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AB27D-3F56-4D3A-B7C4-08B69276D3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0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>
              <a:buFont typeface="Arial" pitchFamily="34" charset="0"/>
              <a:buNone/>
            </a:pPr>
            <a:endParaRPr lang="en-US" baseline="0" dirty="0"/>
          </a:p>
          <a:p>
            <a:pPr rtl="0" eaLnBrk="1" fontAlgn="t" latinLnBrk="0" hangingPunct="1">
              <a:buFont typeface="Arial" pitchFamily="34" charset="0"/>
              <a:buNone/>
            </a:pPr>
            <a:endParaRPr lang="en-US" baseline="0" dirty="0"/>
          </a:p>
          <a:p>
            <a:pPr rtl="0" eaLnBrk="1" fontAlgn="t" latinLnBrk="0" hangingPunct="1">
              <a:buFont typeface="Arial" pitchFamily="34" charset="0"/>
              <a:buNone/>
            </a:pPr>
            <a:endParaRPr lang="en-US" baseline="0" dirty="0"/>
          </a:p>
          <a:p>
            <a:pPr rtl="0" eaLnBrk="1" fontAlgn="t" latinLnBrk="0" hangingPunct="1">
              <a:buFont typeface="Arial" pitchFamily="34" charset="0"/>
              <a:buNone/>
            </a:pPr>
            <a:endParaRPr lang="en-US" baseline="0" dirty="0"/>
          </a:p>
          <a:p>
            <a:pPr rtl="0" eaLnBrk="1" fontAlgn="t" latinLnBrk="0" hangingPunct="1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908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913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Medically attended </a:t>
            </a:r>
            <a:r>
              <a:rPr lang="en-US" baseline="0" dirty="0" err="1"/>
              <a:t>encs</a:t>
            </a:r>
            <a:r>
              <a:rPr lang="en-US" baseline="0" dirty="0"/>
              <a:t> represent, to some degree, more severe conditions and illnesses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256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9144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327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9791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80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AB27D-3F56-4D3A-B7C4-08B69276D3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42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559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8872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Prescriptions are a good proxy for clinician thinking about a case </a:t>
            </a:r>
            <a:r>
              <a:rPr lang="mr-IN" baseline="0" dirty="0"/>
              <a:t>–</a:t>
            </a:r>
            <a:r>
              <a:rPr lang="en-US" baseline="0" dirty="0"/>
              <a:t> useful for case detection and tracking of quality of care</a:t>
            </a:r>
          </a:p>
          <a:p>
            <a:r>
              <a:rPr lang="en-US" baseline="0" dirty="0" err="1"/>
              <a:t>Dispensings</a:t>
            </a:r>
            <a:r>
              <a:rPr lang="en-US" baseline="0" dirty="0"/>
              <a:t> are good for assessing compliance and better for assessing med safety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AB27D-3F56-4D3A-B7C4-08B69276D3F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8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AB27D-3F56-4D3A-B7C4-08B69276D3F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32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3116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6550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>
              <a:buFont typeface="Arial" pitchFamily="34" charset="0"/>
              <a:buNone/>
            </a:pPr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7544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8357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754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212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eaLnBrk="1" fontAlgn="t" latinLnBrk="0" hangingPunct="1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7935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complexity of ICD-10s – and that mapping 9 </a:t>
            </a:r>
            <a:r>
              <a:rPr lang="en-US" dirty="0">
                <a:sym typeface="Wingdings" panose="05000000000000000000" pitchFamily="2" charset="2"/>
              </a:rPr>
              <a:t> 10 is NOT</a:t>
            </a:r>
            <a:r>
              <a:rPr lang="en-US" baseline="0" dirty="0">
                <a:sym typeface="Wingdings" panose="05000000000000000000" pitchFamily="2" charset="2"/>
              </a:rPr>
              <a:t> 1 to 1!!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495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5FC714-B2A9-4A19-853B-02C3A1BF7443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25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4EB96-37B6-40CF-803A-A7142DEA01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AB27D-3F56-4D3A-B7C4-08B69276D3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7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RiskScape</a:t>
            </a:r>
            <a:r>
              <a:rPr lang="en-US" dirty="0"/>
              <a:t> and query</a:t>
            </a:r>
            <a:r>
              <a:rPr lang="en-US" baseline="0" dirty="0"/>
              <a:t> composer are login/password required – only for appropriate DPH staff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AB27D-3F56-4D3A-B7C4-08B69276D3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9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DPM developed ESP/</a:t>
            </a:r>
            <a:r>
              <a:rPr lang="en-US" dirty="0" err="1"/>
              <a:t>MDPHnet</a:t>
            </a:r>
            <a:r>
              <a:rPr lang="en-US" baseline="0" dirty="0"/>
              <a:t> in partnership with DPH</a:t>
            </a:r>
          </a:p>
          <a:p>
            <a:r>
              <a:rPr lang="en-US" baseline="0" dirty="0"/>
              <a:t>NOTE: for simplicity, grouping DPM/CII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49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661D87-3A41-4934-A417-785C4BBD3FE8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8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0D477-B2FC-4641-A517-CCFA15DD905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58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0" dirty="0"/>
              <a:t>NOTE: Partners is in process for case reporting</a:t>
            </a:r>
            <a:endParaRPr lang="en-US" i="0" baseline="0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509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54E8-4FD4-4928-B624-08FE41CD9B96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EA4D-92F8-413C-BEF6-177D18376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A51C-D440-4394-B874-D09F2201B186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B6E0-DA73-4325-A360-73CB25C90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D40D-63B2-4E0D-966C-AC65C2A67773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2602-C497-4962-9647-22A10B123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903C-36ED-4FC6-8FA1-62A01861ECCC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2D8C-6B3C-4B33-9E8F-AED4676DC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C3E1-4FD8-4ACB-9624-FE821D30E4BC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3F23-AD9A-40FE-85AC-A13E8AF8B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0788-9CEA-4606-9EC7-0A32AC6BA913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AB6D-E5DA-4860-96F8-8205FEB62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BC81-DB8C-4F5A-9CC9-E0AEE181AE9D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8C6F-D226-4C60-8C6F-109701611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C7E6-8439-476C-BCD5-6505461F466D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5432-C49A-450F-A229-C129DF63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73B1-762D-49F9-9D6E-D4DAFD3DE203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558E-DD80-4E40-B0E3-7E9F5F76B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B70C-2CAA-4F04-8C3E-A0840DBA0712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1630-DD17-422F-A89E-743D0CCAD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C178-7B8C-4ABD-8FDE-D11991C2D478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CB5E-012B-41B4-9E78-C298E62DD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BAAB9B-9166-4A0C-9F87-DB91D1610FFF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479D8A-C464-4F80-9CF8-1234D9DD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l" descr=" ">
            <a:extLst>
              <a:ext uri="{FF2B5EF4-FFF2-40B4-BE49-F238E27FC236}">
                <a16:creationId xmlns:a16="http://schemas.microsoft.com/office/drawing/2014/main" id="{7649258B-23C1-4AF7-81AF-DC9014B8E10F}"/>
              </a:ext>
            </a:extLst>
          </p:cNvPr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0090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querytool.mdphnet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riskscape.esphealth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5"/>
          <p:cNvSpPr>
            <a:spLocks noGrp="1"/>
          </p:cNvSpPr>
          <p:nvPr>
            <p:ph type="ctrTitle"/>
          </p:nvPr>
        </p:nvSpPr>
        <p:spPr>
          <a:xfrm>
            <a:off x="160286" y="508347"/>
            <a:ext cx="8823428" cy="1470025"/>
          </a:xfrm>
        </p:spPr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b="0" dirty="0">
                <a:solidFill>
                  <a:schemeClr val="tx2"/>
                </a:solidFill>
              </a:rPr>
              <a:t>Enhancing the Timeliness, Completeness, and Granularity of Public Health Surveillance</a:t>
            </a: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3600" b="0" dirty="0">
                <a:solidFill>
                  <a:schemeClr val="tx2"/>
                </a:solidFill>
              </a:rPr>
              <a:t> using ESP / </a:t>
            </a:r>
            <a:r>
              <a:rPr lang="en-US" sz="3600" b="0" dirty="0" err="1">
                <a:solidFill>
                  <a:schemeClr val="tx2"/>
                </a:solidFill>
              </a:rPr>
              <a:t>MDPHnet</a:t>
            </a:r>
            <a:r>
              <a:rPr lang="en-US" sz="3600" b="0" dirty="0">
                <a:solidFill>
                  <a:schemeClr val="tx2"/>
                </a:solidFill>
              </a:rPr>
              <a:t>…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i="1" dirty="0">
                <a:solidFill>
                  <a:schemeClr val="tx2"/>
                </a:solidFill>
              </a:rPr>
              <a:t>But first:</a:t>
            </a:r>
            <a:br>
              <a:rPr lang="en-US" sz="3600" dirty="0"/>
            </a:br>
            <a:r>
              <a:rPr lang="en-US" sz="3600" b="0" i="1" dirty="0">
                <a:solidFill>
                  <a:srgbClr val="C00000"/>
                </a:solidFill>
              </a:rPr>
              <a:t>What you need to know about EMR data for </a:t>
            </a:r>
            <a:br>
              <a:rPr lang="en-US" sz="3600" b="0" i="1" dirty="0">
                <a:solidFill>
                  <a:srgbClr val="C00000"/>
                </a:solidFill>
              </a:rPr>
            </a:br>
            <a:r>
              <a:rPr lang="en-US" sz="3600" b="0" i="1" dirty="0">
                <a:solidFill>
                  <a:srgbClr val="C00000"/>
                </a:solidFill>
              </a:rPr>
              <a:t>Public Heath Surveillance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43270" y="4879630"/>
            <a:ext cx="8432800" cy="185203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Noelle Cocoros, DSc, MPH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Department of Population Medicine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Harvard Medical School and Harvard Pilgrim Health Care Institute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Originally presented Sept 14, 2017, Updated </a:t>
            </a:r>
            <a:r>
              <a:rPr lang="en-US" sz="1800">
                <a:solidFill>
                  <a:schemeClr val="tx1"/>
                </a:solidFill>
              </a:rPr>
              <a:t>June 2, </a:t>
            </a:r>
            <a:r>
              <a:rPr lang="en-US" sz="1800" dirty="0">
                <a:solidFill>
                  <a:schemeClr val="tx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14781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6E8DE-F2E3-4CA9-9C5F-CD789723A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" y="791139"/>
            <a:ext cx="9144000" cy="5671356"/>
          </a:xfrm>
          <a:prstGeom prst="rect">
            <a:avLst/>
          </a:prstGeom>
        </p:spPr>
      </p:pic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579438" y="87313"/>
            <a:ext cx="8229600" cy="1143000"/>
          </a:xfrm>
        </p:spPr>
        <p:txBody>
          <a:bodyPr/>
          <a:lstStyle/>
          <a:p>
            <a:r>
              <a:rPr lang="en-US" sz="3600" b="1" dirty="0"/>
              <a:t>Current </a:t>
            </a:r>
            <a:r>
              <a:rPr lang="en-US" sz="3600" b="1" dirty="0" err="1"/>
              <a:t>MDPHnet</a:t>
            </a:r>
            <a:r>
              <a:rPr lang="en-US" sz="3600" b="1" dirty="0"/>
              <a:t> Sites</a:t>
            </a:r>
          </a:p>
        </p:txBody>
      </p:sp>
      <p:sp>
        <p:nvSpPr>
          <p:cNvPr id="23557" name="Freeform 6"/>
          <p:cNvSpPr>
            <a:spLocks/>
          </p:cNvSpPr>
          <p:nvPr/>
        </p:nvSpPr>
        <p:spPr bwMode="auto">
          <a:xfrm>
            <a:off x="477838" y="2114550"/>
            <a:ext cx="207962" cy="1554163"/>
          </a:xfrm>
          <a:custGeom>
            <a:avLst/>
            <a:gdLst>
              <a:gd name="T0" fmla="*/ 465034325 w 93"/>
              <a:gd name="T1" fmla="*/ 0 h 678"/>
              <a:gd name="T2" fmla="*/ 0 w 93"/>
              <a:gd name="T3" fmla="*/ 2147483647 h 678"/>
              <a:gd name="T4" fmla="*/ 0 60000 65536"/>
              <a:gd name="T5" fmla="*/ 0 60000 65536"/>
              <a:gd name="T6" fmla="*/ 0 w 93"/>
              <a:gd name="T7" fmla="*/ 0 h 678"/>
              <a:gd name="T8" fmla="*/ 93 w 93"/>
              <a:gd name="T9" fmla="*/ 678 h 6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" h="678">
                <a:moveTo>
                  <a:pt x="93" y="0"/>
                </a:moveTo>
                <a:lnTo>
                  <a:pt x="0" y="678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7"/>
          <p:cNvSpPr>
            <a:spLocks/>
          </p:cNvSpPr>
          <p:nvPr/>
        </p:nvSpPr>
        <p:spPr bwMode="auto">
          <a:xfrm>
            <a:off x="458788" y="4527550"/>
            <a:ext cx="4768850" cy="14288"/>
          </a:xfrm>
          <a:custGeom>
            <a:avLst/>
            <a:gdLst>
              <a:gd name="T0" fmla="*/ 0 w 2145"/>
              <a:gd name="T1" fmla="*/ 34019727 h 6"/>
              <a:gd name="T2" fmla="*/ 2147483647 w 2145"/>
              <a:gd name="T3" fmla="*/ 0 h 6"/>
              <a:gd name="T4" fmla="*/ 0 60000 65536"/>
              <a:gd name="T5" fmla="*/ 0 60000 65536"/>
              <a:gd name="T6" fmla="*/ 0 w 2145"/>
              <a:gd name="T7" fmla="*/ 0 h 6"/>
              <a:gd name="T8" fmla="*/ 2145 w 214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5" h="6">
                <a:moveTo>
                  <a:pt x="0" y="6"/>
                </a:moveTo>
                <a:lnTo>
                  <a:pt x="2145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5227638" y="4541838"/>
            <a:ext cx="614362" cy="1470025"/>
          </a:xfrm>
          <a:custGeom>
            <a:avLst/>
            <a:gdLst>
              <a:gd name="T0" fmla="*/ 0 w 276"/>
              <a:gd name="T1" fmla="*/ 0 h 642"/>
              <a:gd name="T2" fmla="*/ 252696397 w 276"/>
              <a:gd name="T3" fmla="*/ 802177969 h 642"/>
              <a:gd name="T4" fmla="*/ 312155998 w 276"/>
              <a:gd name="T5" fmla="*/ 1352693250 h 642"/>
              <a:gd name="T6" fmla="*/ 733316683 w 276"/>
              <a:gd name="T7" fmla="*/ 1730187283 h 642"/>
              <a:gd name="T8" fmla="*/ 1015745002 w 276"/>
              <a:gd name="T9" fmla="*/ 2147483647 h 642"/>
              <a:gd name="T10" fmla="*/ 1154479456 w 276"/>
              <a:gd name="T11" fmla="*/ 2147483647 h 642"/>
              <a:gd name="T12" fmla="*/ 1233756882 w 276"/>
              <a:gd name="T13" fmla="*/ 2147483647 h 642"/>
              <a:gd name="T14" fmla="*/ 1367538600 w 276"/>
              <a:gd name="T15" fmla="*/ 2147483647 h 6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6"/>
              <a:gd name="T25" fmla="*/ 0 h 642"/>
              <a:gd name="T26" fmla="*/ 276 w 276"/>
              <a:gd name="T27" fmla="*/ 642 h 6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6" h="642">
                <a:moveTo>
                  <a:pt x="0" y="0"/>
                </a:moveTo>
                <a:cubicBezTo>
                  <a:pt x="4" y="75"/>
                  <a:pt x="11" y="62"/>
                  <a:pt x="51" y="153"/>
                </a:cubicBezTo>
                <a:cubicBezTo>
                  <a:pt x="61" y="197"/>
                  <a:pt x="47" y="229"/>
                  <a:pt x="63" y="258"/>
                </a:cubicBezTo>
                <a:cubicBezTo>
                  <a:pt x="79" y="287"/>
                  <a:pt x="124" y="304"/>
                  <a:pt x="148" y="330"/>
                </a:cubicBezTo>
                <a:cubicBezTo>
                  <a:pt x="185" y="350"/>
                  <a:pt x="193" y="388"/>
                  <a:pt x="205" y="415"/>
                </a:cubicBezTo>
                <a:cubicBezTo>
                  <a:pt x="224" y="443"/>
                  <a:pt x="220" y="493"/>
                  <a:pt x="233" y="511"/>
                </a:cubicBezTo>
                <a:cubicBezTo>
                  <a:pt x="240" y="539"/>
                  <a:pt x="242" y="563"/>
                  <a:pt x="249" y="585"/>
                </a:cubicBezTo>
                <a:cubicBezTo>
                  <a:pt x="269" y="608"/>
                  <a:pt x="271" y="632"/>
                  <a:pt x="276" y="642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10"/>
          <p:cNvSpPr>
            <a:spLocks/>
          </p:cNvSpPr>
          <p:nvPr/>
        </p:nvSpPr>
        <p:spPr bwMode="auto">
          <a:xfrm>
            <a:off x="5481638" y="1689100"/>
            <a:ext cx="465137" cy="450850"/>
          </a:xfrm>
          <a:custGeom>
            <a:avLst/>
            <a:gdLst>
              <a:gd name="T0" fmla="*/ 0 w 209"/>
              <a:gd name="T1" fmla="*/ 1031805664 h 197"/>
              <a:gd name="T2" fmla="*/ 29717581 w 209"/>
              <a:gd name="T3" fmla="*/ 853726835 h 197"/>
              <a:gd name="T4" fmla="*/ 138684263 w 209"/>
              <a:gd name="T5" fmla="*/ 680886561 h 197"/>
              <a:gd name="T6" fmla="*/ 757810605 w 209"/>
              <a:gd name="T7" fmla="*/ 204267098 h 197"/>
              <a:gd name="T8" fmla="*/ 842011505 w 209"/>
              <a:gd name="T9" fmla="*/ 178078901 h 197"/>
              <a:gd name="T10" fmla="*/ 866777261 w 209"/>
              <a:gd name="T11" fmla="*/ 89039450 h 197"/>
              <a:gd name="T12" fmla="*/ 1035179061 w 209"/>
              <a:gd name="T13" fmla="*/ 0 h 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"/>
              <a:gd name="T22" fmla="*/ 0 h 197"/>
              <a:gd name="T23" fmla="*/ 209 w 209"/>
              <a:gd name="T24" fmla="*/ 197 h 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" h="197">
                <a:moveTo>
                  <a:pt x="0" y="197"/>
                </a:moveTo>
                <a:cubicBezTo>
                  <a:pt x="2" y="186"/>
                  <a:pt x="2" y="174"/>
                  <a:pt x="6" y="163"/>
                </a:cubicBezTo>
                <a:cubicBezTo>
                  <a:pt x="11" y="151"/>
                  <a:pt x="28" y="130"/>
                  <a:pt x="28" y="130"/>
                </a:cubicBezTo>
                <a:cubicBezTo>
                  <a:pt x="43" y="59"/>
                  <a:pt x="87" y="48"/>
                  <a:pt x="153" y="39"/>
                </a:cubicBezTo>
                <a:cubicBezTo>
                  <a:pt x="159" y="37"/>
                  <a:pt x="166" y="38"/>
                  <a:pt x="170" y="34"/>
                </a:cubicBezTo>
                <a:cubicBezTo>
                  <a:pt x="174" y="30"/>
                  <a:pt x="172" y="22"/>
                  <a:pt x="175" y="17"/>
                </a:cubicBezTo>
                <a:cubicBezTo>
                  <a:pt x="182" y="4"/>
                  <a:pt x="195" y="0"/>
                  <a:pt x="209" y="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060384" y="2138754"/>
            <a:ext cx="3092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10B63C"/>
                </a:solidFill>
                <a:latin typeface="Tahoma" pitchFamily="34" charset="0"/>
                <a:cs typeface="Tahoma" pitchFamily="34" charset="0"/>
              </a:rPr>
              <a:t>Cambridge Health Alliance</a:t>
            </a:r>
            <a:br>
              <a:rPr lang="en-US" sz="1600" dirty="0">
                <a:solidFill>
                  <a:srgbClr val="10B63C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600" dirty="0">
                <a:solidFill>
                  <a:srgbClr val="10B63C"/>
                </a:solidFill>
                <a:latin typeface="Tahoma" pitchFamily="34" charset="0"/>
                <a:cs typeface="Tahoma" pitchFamily="34" charset="0"/>
              </a:rPr>
              <a:t>20 sites • 140,000 patients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503987" y="2797578"/>
            <a:ext cx="2517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F86256"/>
                </a:solidFill>
                <a:latin typeface="Tahoma" pitchFamily="34" charset="0"/>
                <a:cs typeface="Tahoma" pitchFamily="34" charset="0"/>
              </a:rPr>
              <a:t>Atrius</a:t>
            </a:r>
            <a:r>
              <a:rPr lang="en-US" sz="1600" b="1" dirty="0">
                <a:solidFill>
                  <a:srgbClr val="F86256"/>
                </a:solidFill>
                <a:latin typeface="Tahoma" pitchFamily="34" charset="0"/>
                <a:cs typeface="Tahoma" pitchFamily="34" charset="0"/>
              </a:rPr>
              <a:t> Health</a:t>
            </a:r>
            <a:br>
              <a:rPr lang="en-US" sz="1600" dirty="0">
                <a:solidFill>
                  <a:srgbClr val="F8625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600" dirty="0">
                <a:solidFill>
                  <a:srgbClr val="F86256"/>
                </a:solidFill>
                <a:latin typeface="Tahoma" pitchFamily="34" charset="0"/>
                <a:cs typeface="Tahoma" pitchFamily="34" charset="0"/>
              </a:rPr>
              <a:t>31 Sites • 745,000 pts</a:t>
            </a:r>
            <a:endParaRPr lang="en-US" dirty="0">
              <a:solidFill>
                <a:srgbClr val="F8625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041400" y="3626817"/>
            <a:ext cx="3230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1D5FD1"/>
                </a:solidFill>
                <a:latin typeface="Tahoma" pitchFamily="34" charset="0"/>
                <a:cs typeface="Tahoma" pitchFamily="34" charset="0"/>
              </a:rPr>
              <a:t>Massachusetts League of Community Health Centers</a:t>
            </a:r>
            <a:br>
              <a:rPr lang="en-US" sz="1600" dirty="0">
                <a:solidFill>
                  <a:srgbClr val="1D5FD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600" dirty="0">
                <a:solidFill>
                  <a:srgbClr val="1D5FD1"/>
                </a:solidFill>
                <a:latin typeface="Tahoma" pitchFamily="34" charset="0"/>
                <a:cs typeface="Tahoma" pitchFamily="34" charset="0"/>
              </a:rPr>
              <a:t>18 sites • 300,000 patients</a:t>
            </a:r>
          </a:p>
        </p:txBody>
      </p:sp>
    </p:spTree>
    <p:extLst>
      <p:ext uri="{BB962C8B-B14F-4D97-AF65-F5344CB8AC3E}">
        <p14:creationId xmlns:p14="http://schemas.microsoft.com/office/powerpoint/2010/main" val="10945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8" y="377575"/>
            <a:ext cx="8802384" cy="731838"/>
          </a:xfrm>
        </p:spPr>
        <p:txBody>
          <a:bodyPr/>
          <a:lstStyle/>
          <a:p>
            <a:pPr algn="l"/>
            <a:r>
              <a:rPr lang="en-US" sz="3000" dirty="0"/>
              <a:t>ESP/</a:t>
            </a:r>
            <a:r>
              <a:rPr lang="en-US" sz="3000" dirty="0" err="1"/>
              <a:t>MDPHnet</a:t>
            </a:r>
            <a:r>
              <a:rPr lang="en-US" sz="3000" dirty="0"/>
              <a:t> Utilizes Secondary Data: EMR Data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1548" y="1109413"/>
            <a:ext cx="5811078" cy="2439775"/>
          </a:xfrm>
        </p:spPr>
        <p:txBody>
          <a:bodyPr/>
          <a:lstStyle/>
          <a:p>
            <a:r>
              <a:rPr lang="en-US" sz="3000" dirty="0"/>
              <a:t>Patient interactions with the U.S. healthcare system generates data</a:t>
            </a:r>
          </a:p>
          <a:p>
            <a:r>
              <a:rPr lang="en-US" sz="3000" dirty="0"/>
              <a:t>Why are data collected?</a:t>
            </a:r>
          </a:p>
          <a:p>
            <a:pPr lvl="1"/>
            <a:r>
              <a:rPr lang="en-US" sz="3000" dirty="0"/>
              <a:t>Facilitate clinical care</a:t>
            </a:r>
          </a:p>
          <a:p>
            <a:pPr lvl="1"/>
            <a:r>
              <a:rPr lang="en-US" sz="3000" dirty="0"/>
              <a:t>Document clinical care</a:t>
            </a:r>
          </a:p>
          <a:p>
            <a:pPr lvl="1"/>
            <a:r>
              <a:rPr lang="en-US" sz="3000" dirty="0"/>
              <a:t>Physician decision support</a:t>
            </a:r>
          </a:p>
          <a:p>
            <a:pPr lvl="1"/>
            <a:r>
              <a:rPr lang="en-US" sz="3000" dirty="0"/>
              <a:t>Payment/billing</a:t>
            </a:r>
          </a:p>
          <a:p>
            <a:pPr lvl="1"/>
            <a:endParaRPr lang="en-US" sz="1500" dirty="0"/>
          </a:p>
          <a:p>
            <a:pPr marL="457200" lvl="1" indent="0">
              <a:buNone/>
            </a:pPr>
            <a:r>
              <a:rPr lang="en-US" sz="3000" dirty="0"/>
              <a:t>i.e., NOT collected or designed for public health surveillance…</a:t>
            </a:r>
          </a:p>
          <a:p>
            <a:pPr lvl="1">
              <a:buNone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543BB-4A21-475E-B222-3FB6230F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370" y="2425147"/>
            <a:ext cx="3661822" cy="2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Challenges to case/condition detection with </a:t>
            </a:r>
            <a:r>
              <a:rPr lang="en-US" sz="3200" dirty="0" err="1"/>
              <a:t>Emr</a:t>
            </a:r>
            <a:r>
              <a:rPr lang="en-US" sz="32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36820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45" y="317127"/>
            <a:ext cx="8229600" cy="731838"/>
          </a:xfrm>
        </p:spPr>
        <p:txBody>
          <a:bodyPr/>
          <a:lstStyle/>
          <a:p>
            <a:r>
              <a:rPr lang="en-US" sz="3200" dirty="0"/>
              <a:t>Some data that are in EMRs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75"/>
            <a:ext cx="8229600" cy="4869944"/>
          </a:xfrm>
        </p:spPr>
        <p:txBody>
          <a:bodyPr/>
          <a:lstStyle/>
          <a:p>
            <a:r>
              <a:rPr lang="en-US" sz="4000" dirty="0"/>
              <a:t>Encounters</a:t>
            </a:r>
          </a:p>
          <a:p>
            <a:r>
              <a:rPr lang="en-US" sz="4000" dirty="0"/>
              <a:t>Lab tests and results</a:t>
            </a:r>
          </a:p>
          <a:p>
            <a:r>
              <a:rPr lang="en-US" sz="4000" dirty="0"/>
              <a:t>Prescribed meds</a:t>
            </a:r>
          </a:p>
          <a:p>
            <a:r>
              <a:rPr lang="en-US" sz="4000" dirty="0"/>
              <a:t>Diagnosis codes</a:t>
            </a:r>
          </a:p>
          <a:p>
            <a:r>
              <a:rPr lang="en-US" sz="4000" dirty="0"/>
              <a:t>Vaccines</a:t>
            </a:r>
          </a:p>
          <a:p>
            <a:r>
              <a:rPr lang="en-US" sz="4000" dirty="0"/>
              <a:t>Vitals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4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45" y="317127"/>
            <a:ext cx="8536332" cy="731838"/>
          </a:xfrm>
        </p:spPr>
        <p:txBody>
          <a:bodyPr/>
          <a:lstStyle/>
          <a:p>
            <a:r>
              <a:rPr lang="en-US" sz="3200" dirty="0"/>
              <a:t>Some data present in EHRs – </a:t>
            </a:r>
            <a:r>
              <a:rPr lang="en-US" sz="3200" i="1" dirty="0"/>
              <a:t>and their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75"/>
            <a:ext cx="8229600" cy="4869944"/>
          </a:xfrm>
        </p:spPr>
        <p:txBody>
          <a:bodyPr/>
          <a:lstStyle/>
          <a:p>
            <a:r>
              <a:rPr lang="en-US" sz="2800" dirty="0"/>
              <a:t>Encounters – </a:t>
            </a:r>
            <a:r>
              <a:rPr lang="en-US" sz="2800" dirty="0">
                <a:solidFill>
                  <a:srgbClr val="FF0000"/>
                </a:solidFill>
              </a:rPr>
              <a:t>medically attended; what about those with barriers to care?</a:t>
            </a:r>
            <a:endParaRPr lang="en-US" sz="2800" dirty="0"/>
          </a:p>
          <a:p>
            <a:r>
              <a:rPr lang="en-US" sz="2800" dirty="0"/>
              <a:t>Lab tests and results – </a:t>
            </a:r>
            <a:r>
              <a:rPr lang="en-US" sz="2800" dirty="0">
                <a:solidFill>
                  <a:srgbClr val="FF0000"/>
                </a:solidFill>
              </a:rPr>
              <a:t>what the doc chose to test for</a:t>
            </a:r>
            <a:endParaRPr lang="en-US" sz="2800" dirty="0"/>
          </a:p>
          <a:p>
            <a:r>
              <a:rPr lang="en-US" sz="2800" dirty="0"/>
              <a:t>Prescribed meds – </a:t>
            </a:r>
            <a:r>
              <a:rPr lang="en-US" sz="2800" dirty="0">
                <a:solidFill>
                  <a:srgbClr val="FF0000"/>
                </a:solidFill>
              </a:rPr>
              <a:t>patient may not have picked up the Rx</a:t>
            </a:r>
            <a:endParaRPr lang="en-US" sz="2800" dirty="0"/>
          </a:p>
          <a:p>
            <a:r>
              <a:rPr lang="en-US" sz="2800" dirty="0"/>
              <a:t>Diagnosis codes – </a:t>
            </a:r>
            <a:r>
              <a:rPr lang="en-US" sz="2800" dirty="0">
                <a:solidFill>
                  <a:srgbClr val="FF0000"/>
                </a:solidFill>
              </a:rPr>
              <a:t>may reflect current, past, or even differential diagnoses (latter may be accounted for in algorithm)</a:t>
            </a:r>
            <a:endParaRPr lang="en-US" sz="2800" dirty="0"/>
          </a:p>
          <a:p>
            <a:r>
              <a:rPr lang="en-US" sz="2800" dirty="0"/>
              <a:t>Vaccines – </a:t>
            </a:r>
            <a:r>
              <a:rPr lang="en-US" sz="2800" dirty="0">
                <a:solidFill>
                  <a:srgbClr val="FF0000"/>
                </a:solidFill>
              </a:rPr>
              <a:t>only those administered in the office (not at a clinic or pharmacy)</a:t>
            </a:r>
            <a:endParaRPr lang="en-US" sz="2800" dirty="0"/>
          </a:p>
          <a:p>
            <a:r>
              <a:rPr lang="en-US" sz="2800" dirty="0"/>
              <a:t>Vitals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0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z="3400" dirty="0"/>
              <a:t>What is recorded in the medical record?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Workflow can affect information recorded and where in the medical record information is documented</a:t>
            </a:r>
          </a:p>
          <a:p>
            <a:r>
              <a:rPr lang="en-US" dirty="0"/>
              <a:t>Payment rules may dictate lab testing options, prescribing choice</a:t>
            </a:r>
          </a:p>
          <a:p>
            <a:r>
              <a:rPr lang="en-US" dirty="0"/>
              <a:t>Some info may be IN the EMR of participating site(s) but not in a structured, systematic format (e.g. free text)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734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081A2C9-8B2E-4EA9-BDA4-2C78DF040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41" y="2788496"/>
            <a:ext cx="3299793" cy="3299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049"/>
            <a:ext cx="8229600" cy="731838"/>
          </a:xfrm>
        </p:spPr>
        <p:txBody>
          <a:bodyPr/>
          <a:lstStyle/>
          <a:p>
            <a:r>
              <a:rPr lang="en-US" sz="3400" dirty="0"/>
              <a:t>Framework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770"/>
            <a:ext cx="6400800" cy="4876800"/>
          </a:xfrm>
        </p:spPr>
        <p:txBody>
          <a:bodyPr/>
          <a:lstStyle/>
          <a:p>
            <a:r>
              <a:rPr lang="en-US" sz="2800" dirty="0"/>
              <a:t>Stoplight provided as simple metric</a:t>
            </a:r>
          </a:p>
          <a:p>
            <a:r>
              <a:rPr lang="en-US" sz="2800" dirty="0"/>
              <a:t>Describes ESP/</a:t>
            </a:r>
            <a:r>
              <a:rPr lang="en-US" sz="2800" dirty="0" err="1"/>
              <a:t>MDPHnet’s</a:t>
            </a:r>
            <a:r>
              <a:rPr lang="en-US" sz="2800" dirty="0"/>
              <a:t> current capabilities to support specific topics</a:t>
            </a:r>
          </a:p>
          <a:p>
            <a:pPr lvl="1"/>
            <a:r>
              <a:rPr lang="en-US" dirty="0"/>
              <a:t>Cannot currently support using existing data and tools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Possible but warrants further discussion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Works well under most   circumstances</a:t>
            </a:r>
          </a:p>
          <a:p>
            <a:pPr lvl="1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13119" y="3508410"/>
            <a:ext cx="1682262" cy="879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13119" y="4429601"/>
            <a:ext cx="1682262" cy="879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13119" y="5477655"/>
            <a:ext cx="1682262" cy="879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A2FF9E2-4E2F-4267-BDB5-B6D7E6E49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41" y="2788496"/>
            <a:ext cx="3299793" cy="3299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z="3400" dirty="0"/>
              <a:t>What Does Yellow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172200" cy="4876800"/>
          </a:xfrm>
        </p:spPr>
        <p:txBody>
          <a:bodyPr/>
          <a:lstStyle/>
          <a:p>
            <a:r>
              <a:rPr lang="en-US" dirty="0"/>
              <a:t>Yellow designation includes a range of situations</a:t>
            </a:r>
          </a:p>
          <a:p>
            <a:r>
              <a:rPr lang="en-US" dirty="0"/>
              <a:t>Designation may mean</a:t>
            </a:r>
          </a:p>
          <a:p>
            <a:pPr lvl="1"/>
            <a:r>
              <a:rPr lang="en-US" dirty="0"/>
              <a:t>Data and tools available but missingness, data partner limitations, or other issues warrant further discussion </a:t>
            </a:r>
          </a:p>
          <a:p>
            <a:pPr lvl="1"/>
            <a:r>
              <a:rPr lang="en-US" dirty="0"/>
              <a:t>Further discussion required to investigate if data elements can be captured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629937" y="4362192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z="3400" dirty="0"/>
              <a:t>What is available in ESP/</a:t>
            </a:r>
            <a:r>
              <a:rPr lang="en-US" sz="3400" dirty="0" err="1"/>
              <a:t>MDPHnet</a:t>
            </a:r>
            <a:r>
              <a:rPr lang="en-US" sz="34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</a:t>
            </a:r>
            <a:r>
              <a:rPr lang="en-US" b="1" dirty="0"/>
              <a:t>structured</a:t>
            </a:r>
            <a:r>
              <a:rPr lang="en-US" dirty="0"/>
              <a:t> data elements in data model (but not all such data are in the model)</a:t>
            </a:r>
          </a:p>
          <a:p>
            <a:pPr lvl="1"/>
            <a:r>
              <a:rPr lang="en-US" dirty="0"/>
              <a:t>No info from free text fields</a:t>
            </a:r>
          </a:p>
          <a:p>
            <a:pPr lvl="1"/>
            <a:r>
              <a:rPr lang="en-US" dirty="0"/>
              <a:t>If new data elements needed/desired (e.g. IV drug use), EMR needs to be modified</a:t>
            </a:r>
          </a:p>
          <a:p>
            <a:pPr lvl="2"/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9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u="sng" dirty="0"/>
              <a:t>is</a:t>
            </a:r>
            <a:r>
              <a:rPr lang="en-US" dirty="0"/>
              <a:t>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ESP case reporting</a:t>
            </a:r>
          </a:p>
          <a:p>
            <a:r>
              <a:rPr lang="en-US" dirty="0"/>
              <a:t>Patient info (age, sex, race/eth, address)</a:t>
            </a:r>
          </a:p>
          <a:p>
            <a:r>
              <a:rPr lang="en-US" dirty="0"/>
              <a:t>Provider info</a:t>
            </a:r>
          </a:p>
          <a:p>
            <a:r>
              <a:rPr lang="en-US" dirty="0"/>
              <a:t>Visit info (dx codes; vitals; BP; BMI;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Medications prescribed</a:t>
            </a:r>
          </a:p>
          <a:p>
            <a:r>
              <a:rPr lang="en-US" dirty="0"/>
              <a:t>Lab tests and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Aggregate queries &amp; RS</a:t>
            </a:r>
          </a:p>
          <a:p>
            <a:r>
              <a:rPr lang="en-US" dirty="0"/>
              <a:t>Patient info (age, sex, race/eth, geography)</a:t>
            </a:r>
          </a:p>
          <a:p>
            <a:r>
              <a:rPr lang="en-US" dirty="0"/>
              <a:t>Practice group</a:t>
            </a:r>
          </a:p>
          <a:p>
            <a:r>
              <a:rPr lang="en-US" dirty="0"/>
              <a:t>Visit info (dx codes; vitals; BP; BMI;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Medications prescribed</a:t>
            </a:r>
          </a:p>
          <a:p>
            <a:r>
              <a:rPr lang="en-US" dirty="0"/>
              <a:t>Lab tests and results</a:t>
            </a:r>
          </a:p>
          <a:p>
            <a:r>
              <a:rPr lang="en-US" dirty="0"/>
              <a:t>Social history (smoking)</a:t>
            </a:r>
          </a:p>
          <a:p>
            <a:r>
              <a:rPr lang="en-US" dirty="0"/>
              <a:t>Immunization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48587A5-B709-4F1B-9E60-CE8589F5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547" y="5477348"/>
            <a:ext cx="1297629" cy="12976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A078DF-C358-4C3D-A966-224310BDA0B3}"/>
              </a:ext>
            </a:extLst>
          </p:cNvPr>
          <p:cNvSpPr/>
          <p:nvPr/>
        </p:nvSpPr>
        <p:spPr>
          <a:xfrm>
            <a:off x="4090838" y="6459817"/>
            <a:ext cx="81046" cy="810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434"/>
            <a:ext cx="8229600" cy="731838"/>
          </a:xfrm>
        </p:spPr>
        <p:txBody>
          <a:bodyPr/>
          <a:lstStyle/>
          <a:p>
            <a:r>
              <a:rPr lang="en-US" dirty="0"/>
              <a:t>Setting and Context for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402"/>
            <a:ext cx="8229600" cy="5557402"/>
          </a:xfrm>
        </p:spPr>
        <p:txBody>
          <a:bodyPr/>
          <a:lstStyle/>
          <a:p>
            <a:r>
              <a:rPr lang="en-US" sz="3000" dirty="0"/>
              <a:t>ESP being expanded to new sites for reporting cases of select notifiable diseases </a:t>
            </a:r>
          </a:p>
          <a:p>
            <a:endParaRPr lang="en-US" sz="1000" dirty="0"/>
          </a:p>
          <a:p>
            <a:r>
              <a:rPr lang="en-US" sz="3000" dirty="0"/>
              <a:t>MDPH is aiming to increase utilization of </a:t>
            </a:r>
            <a:r>
              <a:rPr lang="en-US" sz="3000" dirty="0" err="1"/>
              <a:t>MDPHnet</a:t>
            </a:r>
            <a:r>
              <a:rPr lang="en-US" sz="3000" dirty="0"/>
              <a:t> and aggregate queries for surveillance, response, evaluation, planning, etc.</a:t>
            </a:r>
          </a:p>
          <a:p>
            <a:endParaRPr lang="en-US" sz="1000" dirty="0"/>
          </a:p>
          <a:p>
            <a:r>
              <a:rPr lang="en-US" sz="3000" dirty="0" err="1"/>
              <a:t>RiskScape</a:t>
            </a:r>
            <a:r>
              <a:rPr lang="en-US" sz="3000" dirty="0"/>
              <a:t> (ESP’s web-based visualization system) is new and improved</a:t>
            </a:r>
          </a:p>
          <a:p>
            <a:endParaRPr lang="en-US" sz="1000" i="1" dirty="0"/>
          </a:p>
          <a:p>
            <a:r>
              <a:rPr lang="en-US" sz="3000" i="1" dirty="0"/>
              <a:t>Help you achieve the ultimate goal of obtaining more information about notifiable diseases and other conditions of public health interest </a:t>
            </a:r>
          </a:p>
        </p:txBody>
      </p:sp>
    </p:spTree>
    <p:extLst>
      <p:ext uri="{BB962C8B-B14F-4D97-AF65-F5344CB8AC3E}">
        <p14:creationId xmlns:p14="http://schemas.microsoft.com/office/powerpoint/2010/main" val="16649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731838"/>
          </a:xfrm>
        </p:spPr>
        <p:txBody>
          <a:bodyPr/>
          <a:lstStyle/>
          <a:p>
            <a:r>
              <a:rPr lang="en-US" sz="3400" dirty="0"/>
              <a:t>Race/Ethnicity Captured for Most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Options in model: </a:t>
            </a:r>
          </a:p>
          <a:p>
            <a:pPr>
              <a:buFontTx/>
              <a:buChar char="-"/>
            </a:pPr>
            <a:r>
              <a:rPr lang="en-US" sz="2000" dirty="0"/>
              <a:t>Race: Black, White, Asian, Other, Unspecified</a:t>
            </a:r>
          </a:p>
          <a:p>
            <a:pPr>
              <a:buFontTx/>
              <a:buChar char="-"/>
            </a:pPr>
            <a:r>
              <a:rPr lang="en-US" sz="2000" dirty="0"/>
              <a:t>Ethnicity: Hispanic/non-Hispanic </a:t>
            </a:r>
          </a:p>
          <a:p>
            <a:pPr marL="0" indent="0">
              <a:buNone/>
            </a:pPr>
            <a:r>
              <a:rPr lang="en-US" sz="2000" i="1" dirty="0"/>
              <a:t>But always interpret with caution…</a:t>
            </a:r>
          </a:p>
          <a:p>
            <a:r>
              <a:rPr lang="en-US" sz="2000" dirty="0"/>
              <a:t>Defined by the patient? How documented in data source? What about the presence of multi-racial categories?</a:t>
            </a:r>
          </a:p>
          <a:p>
            <a:endParaRPr lang="en-US" sz="2000" dirty="0"/>
          </a:p>
        </p:txBody>
      </p:sp>
      <p:pic>
        <p:nvPicPr>
          <p:cNvPr id="2054" name="Picture 6" descr="https://www.whitehouse.gov/sites/whitehouse.gov/files/images/Administration/People/president_official_portrait_lo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07" y="3714406"/>
            <a:ext cx="2402926" cy="3000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4FBECFD-4164-48D8-965E-0D0548820C60}"/>
              </a:ext>
            </a:extLst>
          </p:cNvPr>
          <p:cNvGrpSpPr/>
          <p:nvPr/>
        </p:nvGrpSpPr>
        <p:grpSpPr>
          <a:xfrm>
            <a:off x="7057737" y="4467366"/>
            <a:ext cx="1977196" cy="1977196"/>
            <a:chOff x="224802" y="3999534"/>
            <a:chExt cx="2501350" cy="2501350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C14E1568-8B01-4101-BC71-ADA463689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802" y="3999534"/>
              <a:ext cx="2501350" cy="250135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B539F5-5A5A-4802-8365-DF0215F91849}"/>
                </a:ext>
              </a:extLst>
            </p:cNvPr>
            <p:cNvSpPr/>
            <p:nvPr/>
          </p:nvSpPr>
          <p:spPr>
            <a:xfrm>
              <a:off x="1417715" y="5188729"/>
              <a:ext cx="115524" cy="1155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563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</a:t>
            </a:r>
            <a:r>
              <a:rPr lang="en-US" sz="3200" u="sng" dirty="0"/>
              <a:t>not</a:t>
            </a:r>
            <a:r>
              <a:rPr lang="en-US" sz="3200" dirty="0"/>
              <a:t>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Information from free text fields </a:t>
            </a:r>
          </a:p>
          <a:p>
            <a:r>
              <a:rPr lang="en-US" sz="2800" dirty="0" err="1"/>
              <a:t>Dispensings</a:t>
            </a:r>
            <a:r>
              <a:rPr lang="en-US" sz="2800" dirty="0"/>
              <a:t> of medications</a:t>
            </a:r>
          </a:p>
          <a:p>
            <a:pPr lvl="1"/>
            <a:r>
              <a:rPr lang="en-US" sz="2400" dirty="0"/>
              <a:t>Prescriptions are captured in the EMR and used for ESP/</a:t>
            </a:r>
            <a:r>
              <a:rPr lang="en-US" sz="2400" dirty="0" err="1"/>
              <a:t>MDPHnet</a:t>
            </a:r>
            <a:endParaRPr lang="en-US" sz="2400" dirty="0"/>
          </a:p>
          <a:p>
            <a:pPr lvl="1"/>
            <a:r>
              <a:rPr lang="en-US" sz="2400" dirty="0"/>
              <a:t>Do not know whether patient actually picked up the medication</a:t>
            </a:r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D08661-E267-43C1-9265-A9C50C86F66F}"/>
              </a:ext>
            </a:extLst>
          </p:cNvPr>
          <p:cNvGrpSpPr/>
          <p:nvPr/>
        </p:nvGrpSpPr>
        <p:grpSpPr>
          <a:xfrm>
            <a:off x="6380920" y="4277482"/>
            <a:ext cx="2305880" cy="2305880"/>
            <a:chOff x="6188764" y="4525617"/>
            <a:chExt cx="2305880" cy="2305880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FE953955-149A-4C64-BF7B-3B597D6A4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8764" y="4525617"/>
              <a:ext cx="2305880" cy="230588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968F88-A58B-4BBF-B51B-4DAEBBB6276A}"/>
                </a:ext>
              </a:extLst>
            </p:cNvPr>
            <p:cNvSpPr/>
            <p:nvPr/>
          </p:nvSpPr>
          <p:spPr>
            <a:xfrm>
              <a:off x="7298634" y="4933853"/>
              <a:ext cx="82828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0773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</a:t>
            </a:r>
            <a:r>
              <a:rPr lang="en-US" sz="3200" u="sng" dirty="0"/>
              <a:t>not reliably</a:t>
            </a:r>
            <a:r>
              <a:rPr lang="en-US" sz="3200" dirty="0"/>
              <a:t>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Procedures</a:t>
            </a:r>
          </a:p>
          <a:p>
            <a:pPr lvl="1"/>
            <a:r>
              <a:rPr lang="en-US" sz="2400" dirty="0"/>
              <a:t>Not well captured at this time (could technically be added, if sites agree)</a:t>
            </a:r>
          </a:p>
          <a:p>
            <a:pPr lvl="1"/>
            <a:r>
              <a:rPr lang="en-US" sz="2400" dirty="0"/>
              <a:t>If interested, will need to investigate before submitting a query</a:t>
            </a:r>
          </a:p>
          <a:p>
            <a:r>
              <a:rPr lang="en-US" sz="2800" dirty="0"/>
              <a:t>Hospitalizations</a:t>
            </a:r>
          </a:p>
          <a:p>
            <a:pPr lvl="1"/>
            <a:r>
              <a:rPr lang="en-US" sz="2400" dirty="0"/>
              <a:t>All data are outpatient - except CHA</a:t>
            </a:r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8DEBC3-598D-4F66-82A4-A534BCB1C70C}"/>
              </a:ext>
            </a:extLst>
          </p:cNvPr>
          <p:cNvGrpSpPr/>
          <p:nvPr/>
        </p:nvGrpSpPr>
        <p:grpSpPr>
          <a:xfrm>
            <a:off x="6898711" y="4606166"/>
            <a:ext cx="1977196" cy="1977196"/>
            <a:chOff x="224802" y="3999534"/>
            <a:chExt cx="2501350" cy="2501350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1FA5FCD2-62DA-41FD-B624-334869D56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802" y="3999534"/>
              <a:ext cx="2501350" cy="250135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44D14-F97C-4AAC-8F8B-DA7C03A19A2E}"/>
                </a:ext>
              </a:extLst>
            </p:cNvPr>
            <p:cNvSpPr/>
            <p:nvPr/>
          </p:nvSpPr>
          <p:spPr>
            <a:xfrm>
              <a:off x="1417715" y="5188729"/>
              <a:ext cx="115524" cy="1155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020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z="3200" dirty="0"/>
              <a:t>OTC medications are not well captured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OTC medications rarely documented in the EHR</a:t>
            </a:r>
          </a:p>
          <a:p>
            <a:r>
              <a:rPr lang="en-US" sz="2400" dirty="0"/>
              <a:t>If a healthcare system interaction does not generate a record (EMR observation), the information will not be captured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 descr="O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4026" y="3528869"/>
            <a:ext cx="3457575" cy="25898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6DB4078-BC1C-4501-BEC2-C29D923167C3}"/>
              </a:ext>
            </a:extLst>
          </p:cNvPr>
          <p:cNvGrpSpPr/>
          <p:nvPr/>
        </p:nvGrpSpPr>
        <p:grpSpPr>
          <a:xfrm>
            <a:off x="6963810" y="4250978"/>
            <a:ext cx="2305880" cy="2305880"/>
            <a:chOff x="6188764" y="4525617"/>
            <a:chExt cx="2305880" cy="2305880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C25310D0-B34D-4B89-8B11-151A2DB06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8764" y="4525617"/>
              <a:ext cx="2305880" cy="230588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B6833B-0EA2-4A8A-A40E-0235FBD3803A}"/>
                </a:ext>
              </a:extLst>
            </p:cNvPr>
            <p:cNvSpPr/>
            <p:nvPr/>
          </p:nvSpPr>
          <p:spPr>
            <a:xfrm>
              <a:off x="7298634" y="4933853"/>
              <a:ext cx="142668" cy="1645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6085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852"/>
            <a:ext cx="8458200" cy="731838"/>
          </a:xfrm>
        </p:spPr>
        <p:txBody>
          <a:bodyPr/>
          <a:lstStyle/>
          <a:p>
            <a:r>
              <a:rPr lang="en-US" sz="3000" dirty="0"/>
              <a:t>Important considerations and notes </a:t>
            </a:r>
            <a:br>
              <a:rPr lang="en-US" sz="3000" dirty="0"/>
            </a:br>
            <a:r>
              <a:rPr lang="en-US" sz="3000" dirty="0"/>
              <a:t>on EMR data in general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Problem list, allergies, med list, vitals – all are longitudinal; can be updated without a visit (e.g. telephone encounter); may come from numerous providers</a:t>
            </a:r>
          </a:p>
          <a:p>
            <a:pPr lvl="1"/>
            <a:r>
              <a:rPr lang="en-US" sz="2000" dirty="0"/>
              <a:t>If something moves off a Problem List that is an </a:t>
            </a:r>
            <a:r>
              <a:rPr lang="en-US" sz="2000" i="1" dirty="0"/>
              <a:t>active</a:t>
            </a:r>
            <a:r>
              <a:rPr lang="en-US" sz="2000" dirty="0"/>
              <a:t> decision; it is not used for billing</a:t>
            </a:r>
          </a:p>
          <a:p>
            <a:pPr lvl="1"/>
            <a:r>
              <a:rPr lang="en-US" sz="2000" dirty="0"/>
              <a:t>ESP/</a:t>
            </a:r>
            <a:r>
              <a:rPr lang="en-US" sz="2000" dirty="0" err="1"/>
              <a:t>MDPHnet</a:t>
            </a:r>
            <a:r>
              <a:rPr lang="en-US" sz="2000" dirty="0"/>
              <a:t>/</a:t>
            </a:r>
            <a:r>
              <a:rPr lang="en-US" sz="2000" dirty="0" err="1"/>
              <a:t>RiskScape</a:t>
            </a:r>
            <a:r>
              <a:rPr lang="en-US" sz="2000" dirty="0"/>
              <a:t> uses encounters – we miss things by not looking at problem lists (exception: HIV in the problem list is counted)</a:t>
            </a:r>
          </a:p>
          <a:p>
            <a:r>
              <a:rPr lang="en-US" sz="2000" dirty="0"/>
              <a:t>Vitals, BMI, smoking status – done at intake; typically recorded by nurses, MA’s; recorded well in structured data</a:t>
            </a:r>
          </a:p>
          <a:p>
            <a:r>
              <a:rPr lang="en-US" sz="2000" dirty="0"/>
              <a:t>Prescriptions: </a:t>
            </a:r>
          </a:p>
          <a:p>
            <a:pPr lvl="1"/>
            <a:r>
              <a:rPr lang="en-US" sz="2000" dirty="0"/>
              <a:t>EHR includes the prescribed med, not the dispensed med.  </a:t>
            </a:r>
          </a:p>
          <a:p>
            <a:pPr lvl="1"/>
            <a:r>
              <a:rPr lang="en-US" sz="2000" dirty="0"/>
              <a:t>EHR data may or may not include an NDC.  Even if NDC included the pharmacist may select a different preparation (e.g. switch from brand to generic)</a:t>
            </a:r>
            <a:endParaRPr lang="en-US" dirty="0"/>
          </a:p>
          <a:p>
            <a:r>
              <a:rPr lang="en-US" sz="2000" dirty="0"/>
              <a:t>Structured data elements (ICD and CPT codes) are used in part for billing</a:t>
            </a:r>
          </a:p>
          <a:p>
            <a:pPr lvl="1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7428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731838"/>
          </a:xfrm>
        </p:spPr>
        <p:txBody>
          <a:bodyPr/>
          <a:lstStyle/>
          <a:p>
            <a:r>
              <a:rPr lang="en-US" sz="3400" dirty="0"/>
              <a:t>Important considerations – case reporting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Disease algorithms that include labs use “</a:t>
            </a:r>
            <a:r>
              <a:rPr lang="en-US" sz="2800" b="1" dirty="0"/>
              <a:t>order date</a:t>
            </a:r>
            <a:r>
              <a:rPr lang="en-US" sz="2800" dirty="0"/>
              <a:t>”</a:t>
            </a:r>
          </a:p>
          <a:p>
            <a:r>
              <a:rPr lang="en-US" sz="2800" dirty="0"/>
              <a:t>Ordering provider vs treating provider vs PCP</a:t>
            </a:r>
          </a:p>
          <a:p>
            <a:pPr lvl="1"/>
            <a:r>
              <a:rPr lang="en-US" sz="2400" dirty="0"/>
              <a:t>Ordering Provider: the individual clinical provider who orders a laboratory test</a:t>
            </a:r>
          </a:p>
          <a:p>
            <a:pPr lvl="1"/>
            <a:r>
              <a:rPr lang="en-US" sz="2400" dirty="0"/>
              <a:t>Managing Treatment Provider: The individual clinical provider managing treatment of the notifiable condition</a:t>
            </a:r>
            <a:r>
              <a:rPr lang="en-US" sz="2400" strike="sngStrike" dirty="0"/>
              <a:t> </a:t>
            </a:r>
          </a:p>
          <a:p>
            <a:pPr lvl="1"/>
            <a:r>
              <a:rPr lang="en-US" sz="2400" dirty="0"/>
              <a:t>Prescribing Provider: The individual clinical provider writing the prescription for treatment of the notifiable condition. </a:t>
            </a:r>
          </a:p>
          <a:p>
            <a:pPr lvl="1"/>
            <a:endParaRPr lang="en-US" i="1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34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731838"/>
          </a:xfrm>
        </p:spPr>
        <p:txBody>
          <a:bodyPr/>
          <a:lstStyle/>
          <a:p>
            <a:r>
              <a:rPr lang="en-US" sz="3200" dirty="0"/>
              <a:t>Important considerations – aggregate queries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Geographic location: </a:t>
            </a:r>
            <a:r>
              <a:rPr lang="en-US" sz="2200" dirty="0"/>
              <a:t>based on patient’s LATEST address in EMR; history of prior addresses is not maintained</a:t>
            </a:r>
          </a:p>
          <a:p>
            <a:endParaRPr lang="en-US" sz="1000" b="1" dirty="0"/>
          </a:p>
          <a:p>
            <a:r>
              <a:rPr lang="en-US" sz="2200" b="1" dirty="0"/>
              <a:t>Age in Query Composer: </a:t>
            </a:r>
            <a:r>
              <a:rPr lang="en-US" sz="2200" dirty="0"/>
              <a:t>age is calculated as age of patient at encounter that met criteria of interest; if patient has &gt;1 encounter that meets criteria of interest and ages at the encounters fall into &gt;1 age strata, they will be double counted if counts are summed across age strata (custom SQL can avoid this)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1000" b="1" dirty="0"/>
          </a:p>
          <a:p>
            <a:r>
              <a:rPr lang="en-US" sz="2200" b="1" dirty="0"/>
              <a:t>MLCHC:</a:t>
            </a:r>
            <a:r>
              <a:rPr lang="en-US" sz="2200" dirty="0"/>
              <a:t> data goes through two transformations</a:t>
            </a:r>
          </a:p>
          <a:p>
            <a:pPr lvl="1"/>
            <a:r>
              <a:rPr lang="en-US" sz="2200" dirty="0"/>
              <a:t>EMR </a:t>
            </a:r>
            <a:r>
              <a:rPr lang="en-US" sz="2200" dirty="0">
                <a:sym typeface="Wingdings" panose="05000000000000000000" pitchFamily="2" charset="2"/>
              </a:rPr>
              <a:t> DRVS  ESP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5856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50632"/>
            <a:ext cx="8458200" cy="731838"/>
          </a:xfrm>
        </p:spPr>
        <p:txBody>
          <a:bodyPr/>
          <a:lstStyle/>
          <a:p>
            <a:r>
              <a:rPr lang="en-US" sz="3200" dirty="0"/>
              <a:t>Important considerations – aggregate queries 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734163"/>
            <a:ext cx="8229600" cy="4525963"/>
          </a:xfrm>
        </p:spPr>
        <p:txBody>
          <a:bodyPr/>
          <a:lstStyle/>
          <a:p>
            <a:r>
              <a:rPr lang="en-US" sz="2600" b="1" dirty="0"/>
              <a:t>Denominators:</a:t>
            </a:r>
            <a:r>
              <a:rPr lang="en-US" sz="2600" dirty="0"/>
              <a:t> must be specified when in </a:t>
            </a:r>
            <a:r>
              <a:rPr lang="en-US" sz="2600" dirty="0" err="1"/>
              <a:t>MDPHnet</a:t>
            </a:r>
            <a:r>
              <a:rPr lang="en-US" sz="2600" dirty="0"/>
              <a:t> queries and </a:t>
            </a:r>
            <a:r>
              <a:rPr lang="en-US" sz="2600" dirty="0" err="1"/>
              <a:t>RiskScape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Choose how many recent encounters, lifetime encounters</a:t>
            </a:r>
          </a:p>
          <a:p>
            <a:pPr lvl="1"/>
            <a:r>
              <a:rPr lang="en-US" sz="2600" dirty="0"/>
              <a:t>What you choose impacts your results – numerators and denominators… </a:t>
            </a:r>
          </a:p>
          <a:p>
            <a:pPr lvl="2"/>
            <a:r>
              <a:rPr lang="en-US" sz="1400" i="1" dirty="0" err="1"/>
              <a:t>Cocoros</a:t>
            </a:r>
            <a:r>
              <a:rPr lang="en-US" sz="1400" i="1" dirty="0"/>
              <a:t> NM, Ochoa A, Eberhardt K, </a:t>
            </a:r>
            <a:r>
              <a:rPr lang="en-US" sz="1400" i="1" dirty="0" err="1"/>
              <a:t>Zambarano</a:t>
            </a:r>
            <a:r>
              <a:rPr lang="en-US" sz="1400" i="1" dirty="0"/>
              <a:t> B, </a:t>
            </a:r>
            <a:r>
              <a:rPr lang="en-US" sz="1400" i="1" dirty="0" err="1"/>
              <a:t>Klompas</a:t>
            </a:r>
            <a:r>
              <a:rPr lang="en-US" sz="1400" i="1" dirty="0"/>
              <a:t> M. Denominators Matter: Understanding Medical Encounter Frequency and Its Impact on Surveillance Estimates Using EHR Data. EGEMS (Wash DC). 2019;7(1):31. Published 2019 Jul 23. doi:10.5334/egems.292</a:t>
            </a:r>
          </a:p>
          <a:p>
            <a:endParaRPr lang="en-US" sz="2600" dirty="0"/>
          </a:p>
          <a:p>
            <a:pPr lvl="1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09885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474787"/>
            <a:ext cx="8458200" cy="731838"/>
          </a:xfrm>
        </p:spPr>
        <p:txBody>
          <a:bodyPr/>
          <a:lstStyle/>
          <a:p>
            <a:r>
              <a:rPr lang="en-US" sz="2800" b="0" dirty="0"/>
              <a:t>Prevalence of chronic conditions </a:t>
            </a:r>
            <a:r>
              <a:rPr lang="en-US" sz="2800" b="0" dirty="0" err="1"/>
              <a:t>amongs</a:t>
            </a:r>
            <a:r>
              <a:rPr lang="en-US" sz="2800" b="0" dirty="0"/>
              <a:t> adults ≥20 </a:t>
            </a:r>
            <a:r>
              <a:rPr lang="en-US" sz="2800" b="0" dirty="0" err="1"/>
              <a:t>yrs</a:t>
            </a:r>
            <a:r>
              <a:rPr lang="en-US" sz="2800" b="0" dirty="0"/>
              <a:t>, by number of encounters, </a:t>
            </a:r>
            <a:r>
              <a:rPr lang="en-US" sz="2800" b="0" dirty="0" err="1"/>
              <a:t>RiskScape</a:t>
            </a:r>
            <a:r>
              <a:rPr lang="en-US" sz="2800" b="0" dirty="0"/>
              <a:t>, June 2017</a:t>
            </a:r>
            <a:br>
              <a:rPr lang="en-US" sz="2800" b="0" dirty="0"/>
            </a:br>
            <a:endParaRPr lang="en-US" sz="2800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9379"/>
              </p:ext>
            </p:extLst>
          </p:nvPr>
        </p:nvGraphicFramePr>
        <p:xfrm>
          <a:off x="234462" y="1399078"/>
          <a:ext cx="8464059" cy="4907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157">
                  <a:extLst>
                    <a:ext uri="{9D8B030D-6E8A-4147-A177-3AD203B41FA5}">
                      <a16:colId xmlns:a16="http://schemas.microsoft.com/office/drawing/2014/main" val="403085751"/>
                    </a:ext>
                  </a:extLst>
                </a:gridCol>
                <a:gridCol w="1023147">
                  <a:extLst>
                    <a:ext uri="{9D8B030D-6E8A-4147-A177-3AD203B41FA5}">
                      <a16:colId xmlns:a16="http://schemas.microsoft.com/office/drawing/2014/main" val="3732257175"/>
                    </a:ext>
                  </a:extLst>
                </a:gridCol>
                <a:gridCol w="1023147">
                  <a:extLst>
                    <a:ext uri="{9D8B030D-6E8A-4147-A177-3AD203B41FA5}">
                      <a16:colId xmlns:a16="http://schemas.microsoft.com/office/drawing/2014/main" val="241215158"/>
                    </a:ext>
                  </a:extLst>
                </a:gridCol>
                <a:gridCol w="1023147">
                  <a:extLst>
                    <a:ext uri="{9D8B030D-6E8A-4147-A177-3AD203B41FA5}">
                      <a16:colId xmlns:a16="http://schemas.microsoft.com/office/drawing/2014/main" val="1438724495"/>
                    </a:ext>
                  </a:extLst>
                </a:gridCol>
                <a:gridCol w="1023147">
                  <a:extLst>
                    <a:ext uri="{9D8B030D-6E8A-4147-A177-3AD203B41FA5}">
                      <a16:colId xmlns:a16="http://schemas.microsoft.com/office/drawing/2014/main" val="3387144708"/>
                    </a:ext>
                  </a:extLst>
                </a:gridCol>
                <a:gridCol w="1023147">
                  <a:extLst>
                    <a:ext uri="{9D8B030D-6E8A-4147-A177-3AD203B41FA5}">
                      <a16:colId xmlns:a16="http://schemas.microsoft.com/office/drawing/2014/main" val="1650622765"/>
                    </a:ext>
                  </a:extLst>
                </a:gridCol>
                <a:gridCol w="1023147">
                  <a:extLst>
                    <a:ext uri="{9D8B030D-6E8A-4147-A177-3AD203B41FA5}">
                      <a16:colId xmlns:a16="http://schemas.microsoft.com/office/drawing/2014/main" val="3384320838"/>
                    </a:ext>
                  </a:extLst>
                </a:gridCol>
                <a:gridCol w="1024020">
                  <a:extLst>
                    <a:ext uri="{9D8B030D-6E8A-4147-A177-3AD203B41FA5}">
                      <a16:colId xmlns:a16="http://schemas.microsoft.com/office/drawing/2014/main" val="2659664821"/>
                    </a:ext>
                  </a:extLst>
                </a:gridCol>
              </a:tblGrid>
              <a:tr h="1363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 </a:t>
                      </a:r>
                      <a:r>
                        <a:rPr lang="en-US" sz="1600" b="0" dirty="0" err="1">
                          <a:effectLst/>
                        </a:rPr>
                        <a:t>enc</a:t>
                      </a:r>
                      <a:r>
                        <a:rPr lang="en-US" sz="1600" b="0" dirty="0">
                          <a:effectLst/>
                        </a:rPr>
                        <a:t> in last 1 </a:t>
                      </a:r>
                      <a:r>
                        <a:rPr lang="en-US" sz="1600" b="0" dirty="0" err="1">
                          <a:effectLst/>
                        </a:rPr>
                        <a:t>yr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 enc in last 1 yr + ≥2 lifetime enc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 enc in last 1 yrs  + ≥3 lifetime enc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 </a:t>
                      </a:r>
                      <a:r>
                        <a:rPr lang="en-US" sz="1600" b="0" dirty="0" err="1">
                          <a:effectLst/>
                        </a:rPr>
                        <a:t>enc</a:t>
                      </a:r>
                      <a:r>
                        <a:rPr lang="en-US" sz="1600" b="0" dirty="0">
                          <a:effectLst/>
                        </a:rPr>
                        <a:t> in last 1 </a:t>
                      </a:r>
                      <a:r>
                        <a:rPr lang="en-US" sz="1600" b="0" dirty="0" err="1">
                          <a:effectLst/>
                        </a:rPr>
                        <a:t>yrs</a:t>
                      </a:r>
                      <a:r>
                        <a:rPr lang="en-US" sz="1600" b="0" dirty="0">
                          <a:effectLst/>
                        </a:rPr>
                        <a:t>  + ≥10 lifetime </a:t>
                      </a:r>
                      <a:r>
                        <a:rPr lang="en-US" sz="1600" b="0" dirty="0" err="1">
                          <a:effectLst/>
                        </a:rPr>
                        <a:t>enc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 </a:t>
                      </a:r>
                      <a:r>
                        <a:rPr lang="en-US" sz="1600" b="0" dirty="0" err="1">
                          <a:effectLst/>
                        </a:rPr>
                        <a:t>enc</a:t>
                      </a:r>
                      <a:r>
                        <a:rPr lang="en-US" sz="1600" b="0" dirty="0">
                          <a:effectLst/>
                        </a:rPr>
                        <a:t>  in last 2 </a:t>
                      </a:r>
                      <a:r>
                        <a:rPr lang="en-US" sz="1600" b="0" dirty="0" err="1">
                          <a:effectLst/>
                        </a:rPr>
                        <a:t>yrs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 </a:t>
                      </a:r>
                      <a:r>
                        <a:rPr lang="en-US" sz="1600" b="0" dirty="0" err="1">
                          <a:effectLst/>
                        </a:rPr>
                        <a:t>enc</a:t>
                      </a:r>
                      <a:r>
                        <a:rPr lang="en-US" sz="1600" b="0" dirty="0">
                          <a:effectLst/>
                        </a:rPr>
                        <a:t> in last 2 </a:t>
                      </a:r>
                      <a:r>
                        <a:rPr lang="en-US" sz="1600" b="0" dirty="0" err="1">
                          <a:effectLst/>
                        </a:rPr>
                        <a:t>yrs</a:t>
                      </a:r>
                      <a:r>
                        <a:rPr lang="en-US" sz="1600" b="0" dirty="0">
                          <a:effectLst/>
                        </a:rPr>
                        <a:t>  + ≥3 lifetime </a:t>
                      </a:r>
                      <a:r>
                        <a:rPr lang="en-US" sz="1600" b="0" dirty="0" err="1">
                          <a:effectLst/>
                        </a:rPr>
                        <a:t>enc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 </a:t>
                      </a:r>
                      <a:r>
                        <a:rPr lang="en-US" sz="1600" b="0" dirty="0" err="1">
                          <a:effectLst/>
                        </a:rPr>
                        <a:t>enc</a:t>
                      </a:r>
                      <a:r>
                        <a:rPr lang="en-US" sz="1600" b="0" dirty="0">
                          <a:effectLst/>
                        </a:rPr>
                        <a:t> in last 2 </a:t>
                      </a:r>
                      <a:r>
                        <a:rPr lang="en-US" sz="1600" b="0" dirty="0" err="1">
                          <a:effectLst/>
                        </a:rPr>
                        <a:t>yrs</a:t>
                      </a:r>
                      <a:r>
                        <a:rPr lang="en-US" sz="1600" b="0" dirty="0">
                          <a:effectLst/>
                        </a:rPr>
                        <a:t>  + ≥10 lifetime </a:t>
                      </a:r>
                      <a:r>
                        <a:rPr lang="en-US" sz="1600" b="0" dirty="0" err="1">
                          <a:effectLst/>
                        </a:rPr>
                        <a:t>enc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665079"/>
                  </a:ext>
                </a:extLst>
              </a:tr>
              <a:tr h="5453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</a:rPr>
                        <a:t>Denominator</a:t>
                      </a:r>
                      <a:endParaRPr lang="en-US" sz="16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968,013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902,487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870,393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759,682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1,206,284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1,058,801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889,507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 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696659"/>
                  </a:ext>
                </a:extLst>
              </a:tr>
              <a:tr h="5453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Asthma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11.5%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346379"/>
                  </a:ext>
                </a:extLst>
              </a:tr>
              <a:tr h="5453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Hypertension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21.8%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6188838"/>
                  </a:ext>
                </a:extLst>
              </a:tr>
              <a:tr h="5453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Obesity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29.2%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286520"/>
                  </a:ext>
                </a:extLst>
              </a:tr>
              <a:tr h="5453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Current smoker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16.7%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480960"/>
                  </a:ext>
                </a:extLst>
              </a:tr>
              <a:tr h="817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Measured smoking status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89.4%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1600">
                          <a:effectLst/>
                        </a:rPr>
                        <a:t>91.3%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95.1%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89.5%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94.3%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8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98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731838"/>
          </a:xfrm>
        </p:spPr>
        <p:txBody>
          <a:bodyPr/>
          <a:lstStyle/>
          <a:p>
            <a:r>
              <a:rPr lang="en-US" sz="3200" dirty="0"/>
              <a:t>Important considerations – aggregate queries (3)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Patients are not de-duplicated across sites</a:t>
            </a:r>
          </a:p>
          <a:p>
            <a:r>
              <a:rPr lang="en-US" sz="2400" dirty="0"/>
              <a:t>Filters applied routinely to exclude certain encounter types</a:t>
            </a:r>
          </a:p>
          <a:p>
            <a:pPr lvl="1"/>
            <a:r>
              <a:rPr lang="en-US" sz="2400" dirty="0"/>
              <a:t>“History” encounters (</a:t>
            </a:r>
            <a:r>
              <a:rPr lang="en-US" sz="2400" dirty="0" err="1"/>
              <a:t>Atrius</a:t>
            </a:r>
            <a:r>
              <a:rPr lang="en-US" sz="2400" dirty="0"/>
              <a:t>); Missed visits (MLCHC)</a:t>
            </a:r>
          </a:p>
          <a:p>
            <a:r>
              <a:rPr lang="en-US" sz="2400" dirty="0"/>
              <a:t>Assessing </a:t>
            </a:r>
            <a:r>
              <a:rPr lang="en-US" sz="2400" u="sng" dirty="0"/>
              <a:t>counts</a:t>
            </a:r>
            <a:r>
              <a:rPr lang="en-US" sz="2400" dirty="0"/>
              <a:t> of codes or encounters over time - use caution</a:t>
            </a:r>
          </a:p>
          <a:p>
            <a:pPr lvl="1"/>
            <a:r>
              <a:rPr lang="en-US" sz="2400" dirty="0"/>
              <a:t>Patient-based analyses more stable (</a:t>
            </a:r>
            <a:r>
              <a:rPr lang="en-US" sz="2400" dirty="0" err="1"/>
              <a:t>RiskScape</a:t>
            </a:r>
            <a:r>
              <a:rPr lang="en-US" sz="2400" dirty="0"/>
              <a:t> approach and most </a:t>
            </a:r>
            <a:r>
              <a:rPr lang="en-US" sz="2400" dirty="0" err="1"/>
              <a:t>MDPHnet</a:t>
            </a:r>
            <a:r>
              <a:rPr lang="en-US" sz="2400" dirty="0"/>
              <a:t> queries)</a:t>
            </a:r>
          </a:p>
          <a:p>
            <a:pPr lvl="1"/>
            <a:r>
              <a:rPr lang="en-US" sz="2400" dirty="0"/>
              <a:t>Encounter data subject to data source variations (e.g. back-populating historic data and can create ‘spikes’ on dates)</a:t>
            </a:r>
          </a:p>
          <a:p>
            <a:pPr lvl="1"/>
            <a:r>
              <a:rPr lang="en-US" sz="2400" dirty="0"/>
              <a:t>Consider encounter type filtering (requires manual review; working on creating categories to select/de-select)</a:t>
            </a:r>
          </a:p>
          <a:p>
            <a:pPr lvl="1"/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797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28"/>
            <a:ext cx="8937146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ESP:  Automated disease detection and reporting for public health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964EBC-03DA-4709-A87E-103283A8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8" y="1569075"/>
            <a:ext cx="8591388" cy="4879213"/>
          </a:xfrm>
          <a:prstGeom prst="rect">
            <a:avLst/>
          </a:prstGeom>
        </p:spPr>
      </p:pic>
      <p:sp>
        <p:nvSpPr>
          <p:cNvPr id="15372" name="Text Box 46"/>
          <p:cNvSpPr txBox="1">
            <a:spLocks noChangeArrowheads="1"/>
          </p:cNvSpPr>
          <p:nvPr/>
        </p:nvSpPr>
        <p:spPr bwMode="auto">
          <a:xfrm>
            <a:off x="4432300" y="6302514"/>
            <a:ext cx="471170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>
                <a:latin typeface="Tahoma" pitchFamily="34" charset="0"/>
                <a:cs typeface="Tahoma" pitchFamily="34" charset="0"/>
              </a:rPr>
              <a:t>JAMIA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2009;16:18-24</a:t>
            </a:r>
            <a:br>
              <a:rPr lang="en-US" sz="1600" dirty="0">
                <a:latin typeface="Tahoma" pitchFamily="34" charset="0"/>
                <a:cs typeface="Tahoma" pitchFamily="34" charset="0"/>
              </a:rPr>
            </a:br>
            <a:r>
              <a:rPr lang="en-US" sz="1600" i="1" dirty="0">
                <a:latin typeface="Tahoma" pitchFamily="34" charset="0"/>
                <a:cs typeface="Tahoma" pitchFamily="34" charset="0"/>
              </a:rPr>
              <a:t>Am J Pub Health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2012;</a:t>
            </a:r>
            <a:r>
              <a:rPr lang="en-US" sz="1600" dirty="0">
                <a:latin typeface="+mn-lt"/>
              </a:rPr>
              <a:t>102:S325–S332</a:t>
            </a:r>
            <a:endParaRPr lang="en-US" sz="160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7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CD-10-CM Code 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953000"/>
            <a:ext cx="7381875" cy="16573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5440"/>
            <a:ext cx="8534400" cy="731838"/>
          </a:xfrm>
        </p:spPr>
        <p:txBody>
          <a:bodyPr/>
          <a:lstStyle/>
          <a:p>
            <a:r>
              <a:rPr lang="en-US" sz="2800" dirty="0"/>
              <a:t>Medically Attended Outcomes Identified by Codes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605"/>
            <a:ext cx="8229600" cy="4572000"/>
          </a:xfrm>
        </p:spPr>
        <p:txBody>
          <a:bodyPr/>
          <a:lstStyle/>
          <a:p>
            <a:endParaRPr lang="en-US" sz="1200" dirty="0"/>
          </a:p>
          <a:p>
            <a:r>
              <a:rPr lang="en-US" sz="2800" dirty="0"/>
              <a:t>ICD-9</a:t>
            </a:r>
          </a:p>
          <a:p>
            <a:pPr lvl="1"/>
            <a:r>
              <a:rPr lang="en-US" dirty="0"/>
              <a:t>Hierarchical disease classification system</a:t>
            </a:r>
          </a:p>
          <a:p>
            <a:pPr lvl="1"/>
            <a:r>
              <a:rPr lang="en-US" dirty="0"/>
              <a:t>ICD-9-CM involves clinical modifications </a:t>
            </a:r>
          </a:p>
          <a:p>
            <a:pPr lvl="1"/>
            <a:r>
              <a:rPr lang="en-US" dirty="0"/>
              <a:t>Transition from ICD-9 to ICD-10 on </a:t>
            </a:r>
            <a:r>
              <a:rPr lang="en-US" b="1" dirty="0"/>
              <a:t>Oct 1, 2015</a:t>
            </a:r>
          </a:p>
          <a:p>
            <a:r>
              <a:rPr lang="en-US" sz="2800" dirty="0"/>
              <a:t>ICD-10</a:t>
            </a:r>
          </a:p>
          <a:p>
            <a:pPr lvl="1"/>
            <a:r>
              <a:rPr lang="en-US" dirty="0"/>
              <a:t>Diagnosis coding under ICD-10-CM uses 3 to 7 digits instead of 3 - 5 digits used with ICD-9-CM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77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</a:t>
            </a:r>
            <a:r>
              <a:rPr lang="en-US" dirty="0" err="1"/>
              <a:t>MDPHnet</a:t>
            </a:r>
            <a:r>
              <a:rPr lang="en-US" dirty="0"/>
              <a:t>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u="sng" dirty="0">
                <a:hlinkClick r:id="rId2"/>
              </a:rPr>
              <a:t>https://querytool.mdphnet.org</a:t>
            </a:r>
            <a:endParaRPr lang="en-US" sz="2600" dirty="0"/>
          </a:p>
          <a:p>
            <a:pPr lvl="1"/>
            <a:r>
              <a:rPr lang="en-US" sz="2600" dirty="0"/>
              <a:t>Need to sign up for login/password</a:t>
            </a:r>
          </a:p>
          <a:p>
            <a:pPr lvl="1"/>
            <a:r>
              <a:rPr lang="en-US" sz="2600" dirty="0"/>
              <a:t>Contact Alex </a:t>
            </a:r>
            <a:r>
              <a:rPr lang="en-US" sz="2600" dirty="0" err="1"/>
              <a:t>Gitungano</a:t>
            </a:r>
            <a:r>
              <a:rPr lang="en-US" sz="2600" dirty="0"/>
              <a:t> for new user form</a:t>
            </a:r>
          </a:p>
          <a:p>
            <a:endParaRPr lang="en-US" sz="2600" dirty="0"/>
          </a:p>
          <a:p>
            <a:r>
              <a:rPr lang="en-US" sz="2600" dirty="0"/>
              <a:t>Instructions:</a:t>
            </a:r>
          </a:p>
          <a:p>
            <a:pPr lvl="1"/>
            <a:r>
              <a:rPr lang="en-US" sz="2600" dirty="0"/>
              <a:t>https://espnet.atlassian.net/wiki/spaces/EP/overview</a:t>
            </a:r>
          </a:p>
          <a:p>
            <a:pPr lvl="1"/>
            <a:r>
              <a:rPr lang="en-US" sz="2600" dirty="0"/>
              <a:t>https://espnet.atlassian.net/wiki/display/EP/Query+Composer+Links</a:t>
            </a:r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91816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</a:t>
            </a:r>
            <a:r>
              <a:rPr lang="en-US" dirty="0" err="1"/>
              <a:t>RiskScape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u="sng" dirty="0">
                <a:hlinkClick r:id="rId2"/>
              </a:rPr>
              <a:t>https://riskscape.esphealth.org/</a:t>
            </a:r>
            <a:endParaRPr lang="en-US" sz="2600" u="sng" dirty="0"/>
          </a:p>
          <a:p>
            <a:pPr lvl="1"/>
            <a:r>
              <a:rPr lang="en-US" sz="2200" dirty="0"/>
              <a:t>Need to sign up for login/password</a:t>
            </a:r>
          </a:p>
        </p:txBody>
      </p:sp>
    </p:spTree>
    <p:extLst>
      <p:ext uri="{BB962C8B-B14F-4D97-AF65-F5344CB8AC3E}">
        <p14:creationId xmlns:p14="http://schemas.microsoft.com/office/powerpoint/2010/main" val="2030404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+mn-lt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i="1" dirty="0"/>
              <a:t>Department of Population Medicine</a:t>
            </a:r>
            <a:endParaRPr lang="en-US" sz="2000" dirty="0"/>
          </a:p>
          <a:p>
            <a:r>
              <a:rPr lang="en-US" sz="2000" b="1" dirty="0"/>
              <a:t>Michael Klompas</a:t>
            </a:r>
          </a:p>
          <a:p>
            <a:r>
              <a:rPr lang="en-US" sz="2000" b="1" dirty="0"/>
              <a:t>Sarah Willis</a:t>
            </a:r>
          </a:p>
          <a:p>
            <a:r>
              <a:rPr lang="en-US" sz="2000" b="1" dirty="0"/>
              <a:t>Aileen Ochoa</a:t>
            </a:r>
          </a:p>
          <a:p>
            <a:r>
              <a:rPr lang="en-US" sz="2000" b="1" dirty="0" err="1"/>
              <a:t>Micaela</a:t>
            </a:r>
            <a:r>
              <a:rPr lang="en-US" sz="2000" b="1" dirty="0"/>
              <a:t> Coady</a:t>
            </a:r>
          </a:p>
          <a:p>
            <a:pPr>
              <a:buNone/>
            </a:pPr>
            <a:r>
              <a:rPr lang="en-US" sz="2000" i="1" dirty="0"/>
              <a:t>Commonwealth Informatics, Inc.</a:t>
            </a:r>
          </a:p>
          <a:p>
            <a:r>
              <a:rPr lang="en-US" sz="2000" b="1" dirty="0"/>
              <a:t>Bob Zambarano</a:t>
            </a:r>
          </a:p>
          <a:p>
            <a:r>
              <a:rPr lang="en-US" sz="2000" b="1" dirty="0"/>
              <a:t>Catherine Rocchio</a:t>
            </a:r>
          </a:p>
          <a:p>
            <a:r>
              <a:rPr lang="en-US" sz="2000" b="1" dirty="0"/>
              <a:t>Karen Eberhardt</a:t>
            </a:r>
          </a:p>
          <a:p>
            <a:r>
              <a:rPr lang="en-US" sz="2000" b="1" dirty="0"/>
              <a:t>John Miller</a:t>
            </a:r>
          </a:p>
          <a:p>
            <a:r>
              <a:rPr lang="en-US" sz="2000" b="1" dirty="0"/>
              <a:t>Jeff Andre</a:t>
            </a:r>
          </a:p>
          <a:p>
            <a:r>
              <a:rPr lang="en-US" sz="2000" b="1" dirty="0"/>
              <a:t>Malinda Curtis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MA Dept. of Public Health</a:t>
            </a:r>
          </a:p>
          <a:p>
            <a:r>
              <a:rPr lang="en-US" sz="2000" b="1" dirty="0"/>
              <a:t>Liisa Randall</a:t>
            </a:r>
          </a:p>
          <a:p>
            <a:r>
              <a:rPr lang="en-US" sz="2000" b="1" dirty="0"/>
              <a:t>Gillian Haney</a:t>
            </a:r>
          </a:p>
          <a:p>
            <a:r>
              <a:rPr lang="en-US" sz="2000" b="1" dirty="0"/>
              <a:t>Sita Smith</a:t>
            </a:r>
          </a:p>
          <a:p>
            <a:r>
              <a:rPr lang="en-US" sz="2000" b="1" dirty="0"/>
              <a:t>Monica Morrison</a:t>
            </a:r>
          </a:p>
          <a:p>
            <a:r>
              <a:rPr lang="en-US" sz="2000" b="1" dirty="0"/>
              <a:t>Alfred DeMaria</a:t>
            </a:r>
          </a:p>
          <a:p>
            <a:r>
              <a:rPr lang="en-US" sz="2000" b="1" dirty="0" err="1"/>
              <a:t>Sanouri</a:t>
            </a:r>
            <a:r>
              <a:rPr lang="en-US" sz="2000" b="1" dirty="0"/>
              <a:t> Ursprung</a:t>
            </a:r>
          </a:p>
          <a:p>
            <a:r>
              <a:rPr lang="en-US" sz="2000" b="1" dirty="0"/>
              <a:t>Victoria Nielsen</a:t>
            </a:r>
          </a:p>
          <a:p>
            <a:r>
              <a:rPr lang="en-US" sz="2000" b="1" dirty="0"/>
              <a:t>Natalie Nguyen</a:t>
            </a:r>
          </a:p>
          <a:p>
            <a:r>
              <a:rPr lang="en-US" sz="2000" b="1" dirty="0"/>
              <a:t>Alex </a:t>
            </a:r>
            <a:r>
              <a:rPr lang="en-US" sz="2000" b="1" dirty="0" err="1"/>
              <a:t>Gitungano</a:t>
            </a:r>
            <a:endParaRPr lang="en-US" sz="2000" b="1" dirty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97496" y="5524223"/>
            <a:ext cx="4806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ESP is funded by the Massachusetts Dept. of Public Health </a:t>
            </a:r>
          </a:p>
        </p:txBody>
      </p:sp>
    </p:spTree>
    <p:extLst>
      <p:ext uri="{BB962C8B-B14F-4D97-AF65-F5344CB8AC3E}">
        <p14:creationId xmlns:p14="http://schemas.microsoft.com/office/powerpoint/2010/main" val="664555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182"/>
            <a:ext cx="82296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9820"/>
            <a:ext cx="8229600" cy="8863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noelle_cocoros@harvardpilgrim.org</a:t>
            </a:r>
          </a:p>
        </p:txBody>
      </p:sp>
    </p:spTree>
    <p:extLst>
      <p:ext uri="{BB962C8B-B14F-4D97-AF65-F5344CB8AC3E}">
        <p14:creationId xmlns:p14="http://schemas.microsoft.com/office/powerpoint/2010/main" val="24877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931"/>
            <a:ext cx="8229600" cy="731838"/>
          </a:xfrm>
        </p:spPr>
        <p:txBody>
          <a:bodyPr/>
          <a:lstStyle/>
          <a:p>
            <a:r>
              <a:rPr lang="en-US" sz="3400" dirty="0"/>
              <a:t>ESP/</a:t>
            </a:r>
            <a:r>
              <a:rPr lang="en-US" sz="3400" dirty="0" err="1"/>
              <a:t>MDPHnet</a:t>
            </a:r>
            <a:r>
              <a:rPr lang="en-US" sz="3400" dirty="0"/>
              <a:t> Complements Existing Data Sources for MDPH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3413"/>
            <a:ext cx="8458200" cy="4876800"/>
          </a:xfrm>
        </p:spPr>
        <p:txBody>
          <a:bodyPr/>
          <a:lstStyle/>
          <a:p>
            <a:r>
              <a:rPr lang="en-US" sz="2000" dirty="0"/>
              <a:t>Traditional and routine data sources</a:t>
            </a:r>
          </a:p>
          <a:p>
            <a:pPr lvl="1"/>
            <a:r>
              <a:rPr lang="en-US" sz="2000" dirty="0"/>
              <a:t>Notifiable disease reporting: ELR, paper labs, CRFs, investigations</a:t>
            </a:r>
          </a:p>
          <a:p>
            <a:pPr lvl="1"/>
            <a:r>
              <a:rPr lang="en-US" sz="2000" dirty="0"/>
              <a:t>Chronic disease and other conditions: BRFSS, NHANES, claims data, etc.</a:t>
            </a:r>
          </a:p>
          <a:p>
            <a:endParaRPr lang="en-US" sz="1000" dirty="0"/>
          </a:p>
          <a:p>
            <a:r>
              <a:rPr lang="en-US" sz="2000" dirty="0"/>
              <a:t>ESP/</a:t>
            </a:r>
            <a:r>
              <a:rPr lang="en-US" sz="2000" dirty="0" err="1"/>
              <a:t>MDPHnet</a:t>
            </a:r>
            <a:r>
              <a:rPr lang="en-US" sz="2000" dirty="0"/>
              <a:t> uses </a:t>
            </a:r>
            <a:r>
              <a:rPr lang="en-US" sz="2000" b="1" dirty="0"/>
              <a:t>EMR data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Enables clinically detailed, efficient, timely surveillance from large, diverse populations without added work, cost for health departments or  clinicians</a:t>
            </a:r>
          </a:p>
          <a:p>
            <a:endParaRPr lang="en-US" sz="1000" dirty="0"/>
          </a:p>
          <a:p>
            <a:r>
              <a:rPr lang="en-US" sz="2000" dirty="0"/>
              <a:t>Not all needs will be filled by ESP/</a:t>
            </a:r>
            <a:r>
              <a:rPr lang="en-US" sz="2000" dirty="0" err="1"/>
              <a:t>MDPHnet</a:t>
            </a:r>
            <a:r>
              <a:rPr lang="en-US" sz="2000" dirty="0"/>
              <a:t>, </a:t>
            </a:r>
            <a:r>
              <a:rPr lang="en-US" sz="2000" b="1" dirty="0"/>
              <a:t>but</a:t>
            </a:r>
            <a:r>
              <a:rPr lang="en-US" sz="2000" dirty="0"/>
              <a:t> ESP/</a:t>
            </a:r>
            <a:r>
              <a:rPr lang="en-US" sz="2000" dirty="0" err="1"/>
              <a:t>MDPHnet</a:t>
            </a:r>
            <a:r>
              <a:rPr lang="en-US" sz="2000" dirty="0"/>
              <a:t> offers . . .</a:t>
            </a:r>
          </a:p>
          <a:p>
            <a:pPr lvl="1"/>
            <a:r>
              <a:rPr lang="en-US" sz="1800" dirty="0"/>
              <a:t>Case reporting</a:t>
            </a:r>
          </a:p>
          <a:p>
            <a:pPr lvl="2"/>
            <a:r>
              <a:rPr lang="en-US" sz="1800" dirty="0"/>
              <a:t>Increased data completeness, timeliness</a:t>
            </a:r>
          </a:p>
          <a:p>
            <a:pPr lvl="2"/>
            <a:r>
              <a:rPr lang="en-US" sz="1800" dirty="0"/>
              <a:t>Less paper, more possibilities (e.g. longitudinal surveillance of chronic infections)</a:t>
            </a:r>
          </a:p>
          <a:p>
            <a:pPr lvl="1"/>
            <a:r>
              <a:rPr lang="en-US" sz="1800" dirty="0"/>
              <a:t>Aggregate-level queries</a:t>
            </a:r>
          </a:p>
          <a:p>
            <a:pPr lvl="2"/>
            <a:r>
              <a:rPr lang="en-US" sz="1800" dirty="0"/>
              <a:t>20% of the MA population represented, with geographic granularity</a:t>
            </a:r>
          </a:p>
          <a:p>
            <a:pPr lvl="2"/>
            <a:r>
              <a:rPr lang="en-US" sz="1800" dirty="0"/>
              <a:t>More / “new” conditions due to breadth of EHR data </a:t>
            </a:r>
          </a:p>
          <a:p>
            <a:pPr lvl="2"/>
            <a:r>
              <a:rPr lang="en-US" sz="1800" dirty="0" err="1"/>
              <a:t>RiskScape</a:t>
            </a:r>
            <a:r>
              <a:rPr lang="en-US" sz="1800" dirty="0"/>
              <a:t> data visualization platform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93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931"/>
            <a:ext cx="8229600" cy="731838"/>
          </a:xfrm>
        </p:spPr>
        <p:txBody>
          <a:bodyPr/>
          <a:lstStyle/>
          <a:p>
            <a:r>
              <a:rPr lang="en-US" sz="3400" dirty="0"/>
              <a:t>A quick note on semantics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3543" y="1047769"/>
            <a:ext cx="8696914" cy="4972267"/>
          </a:xfrm>
        </p:spPr>
        <p:txBody>
          <a:bodyPr/>
          <a:lstStyle/>
          <a:p>
            <a:r>
              <a:rPr lang="en-US" sz="2800" b="1" dirty="0"/>
              <a:t>ESP</a:t>
            </a:r>
          </a:p>
          <a:p>
            <a:pPr lvl="1"/>
            <a:r>
              <a:rPr lang="en-US" sz="2400" dirty="0"/>
              <a:t>The software platform that makes it all possible</a:t>
            </a:r>
          </a:p>
          <a:p>
            <a:pPr lvl="1"/>
            <a:r>
              <a:rPr lang="en-US" sz="2400" dirty="0"/>
              <a:t>Short-hand, BIDLS refers to ESP with respect to case reporting functionality</a:t>
            </a:r>
          </a:p>
          <a:p>
            <a:r>
              <a:rPr lang="en-US" sz="2800" b="1" dirty="0" err="1"/>
              <a:t>MDPHnet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The system that allows MDPH to run custom queries against multiple ESP sites in MA </a:t>
            </a:r>
          </a:p>
          <a:p>
            <a:pPr lvl="1"/>
            <a:r>
              <a:rPr lang="en-US" sz="2400" dirty="0"/>
              <a:t>Includes a “query composer” user interface with capability to submit ad hoc SQL queries </a:t>
            </a:r>
          </a:p>
          <a:p>
            <a:pPr lvl="1"/>
            <a:r>
              <a:rPr lang="en-US" sz="2400" dirty="0"/>
              <a:t>Provides aggregated results</a:t>
            </a:r>
          </a:p>
          <a:p>
            <a:r>
              <a:rPr lang="en-US" sz="2800" b="1" dirty="0" err="1"/>
              <a:t>RiskScape</a:t>
            </a:r>
            <a:r>
              <a:rPr lang="en-US" sz="2800" b="1" dirty="0"/>
              <a:t> </a:t>
            </a:r>
          </a:p>
          <a:p>
            <a:pPr lvl="1"/>
            <a:r>
              <a:rPr lang="en-US" sz="2400" dirty="0"/>
              <a:t>Data visualization platform; updated monthly  </a:t>
            </a:r>
          </a:p>
          <a:p>
            <a:pPr lvl="1"/>
            <a:r>
              <a:rPr lang="en-US" sz="2400" dirty="0"/>
              <a:t>Pre-determined conditions available for analysis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62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992"/>
            <a:ext cx="8229600" cy="731838"/>
          </a:xfrm>
        </p:spPr>
        <p:txBody>
          <a:bodyPr/>
          <a:lstStyle/>
          <a:p>
            <a:r>
              <a:rPr lang="en-US" sz="3000" dirty="0"/>
              <a:t>ESP/</a:t>
            </a:r>
            <a:r>
              <a:rPr lang="en-US" sz="3000" dirty="0" err="1"/>
              <a:t>MDPHnet</a:t>
            </a:r>
            <a:r>
              <a:rPr lang="en-US" sz="3000" dirty="0"/>
              <a:t> Coordinating Center (DPM), with Commonwealth Informatics, </a:t>
            </a:r>
            <a:br>
              <a:rPr lang="en-US" sz="3000" dirty="0"/>
            </a:br>
            <a:r>
              <a:rPr lang="en-US" sz="3000" dirty="0"/>
              <a:t>Build Infrastructure and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580"/>
            <a:ext cx="8229600" cy="4419601"/>
          </a:xfrm>
        </p:spPr>
        <p:txBody>
          <a:bodyPr/>
          <a:lstStyle/>
          <a:p>
            <a:pPr>
              <a:buSzTx/>
            </a:pPr>
            <a:r>
              <a:rPr lang="en-US" altLang="en-US" sz="2800" dirty="0">
                <a:ea typeface="Calibri" pitchFamily="34" charset="0"/>
                <a:cs typeface="Calibri" pitchFamily="34" charset="0"/>
              </a:rPr>
              <a:t>DPM / CII manages:</a:t>
            </a:r>
          </a:p>
          <a:p>
            <a:pPr lvl="1">
              <a:buSzTx/>
            </a:pPr>
            <a:r>
              <a:rPr lang="en-US" altLang="en-US" sz="2600" dirty="0">
                <a:ea typeface="Calibri" pitchFamily="34" charset="0"/>
                <a:cs typeface="Calibri" pitchFamily="34" charset="0"/>
              </a:rPr>
              <a:t>Distributed network of clinical partners and their EMR data</a:t>
            </a:r>
          </a:p>
          <a:p>
            <a:pPr lvl="1">
              <a:buSzTx/>
            </a:pPr>
            <a:r>
              <a:rPr lang="en-US" altLang="en-US" sz="2600" dirty="0">
                <a:ea typeface="Calibri" pitchFamily="34" charset="0"/>
                <a:cs typeface="Calibri" pitchFamily="34" charset="0"/>
              </a:rPr>
              <a:t>Data refreshes and quality</a:t>
            </a:r>
          </a:p>
          <a:p>
            <a:pPr lvl="1">
              <a:buSzTx/>
            </a:pPr>
            <a:r>
              <a:rPr lang="en-US" altLang="en-US" sz="2600" dirty="0">
                <a:ea typeface="Calibri" pitchFamily="34" charset="0"/>
                <a:cs typeface="Calibri" pitchFamily="34" charset="0"/>
              </a:rPr>
              <a:t>Development of new capability</a:t>
            </a:r>
          </a:p>
          <a:p>
            <a:pPr lvl="1">
              <a:buSzTx/>
            </a:pPr>
            <a:r>
              <a:rPr lang="en-US" altLang="en-US" sz="2600" dirty="0">
                <a:ea typeface="Calibri" pitchFamily="34" charset="0"/>
                <a:cs typeface="Calibri" pitchFamily="34" charset="0"/>
              </a:rPr>
              <a:t>Technical infrastructure</a:t>
            </a:r>
          </a:p>
          <a:p>
            <a:r>
              <a:rPr lang="en-US" altLang="en-US" sz="2800" dirty="0">
                <a:ea typeface="Calibri" pitchFamily="34" charset="0"/>
                <a:cs typeface="Calibri" pitchFamily="34" charset="0"/>
              </a:rPr>
              <a:t>DPM / CII supports MDPH in:</a:t>
            </a:r>
          </a:p>
          <a:p>
            <a:pPr lvl="1">
              <a:buSzTx/>
            </a:pPr>
            <a:r>
              <a:rPr lang="en-US" altLang="en-US" sz="2600" dirty="0">
                <a:ea typeface="Calibri" pitchFamily="34" charset="0"/>
                <a:cs typeface="Calibri" pitchFamily="34" charset="0"/>
              </a:rPr>
              <a:t>Expansion to new sites</a:t>
            </a:r>
          </a:p>
          <a:p>
            <a:pPr lvl="1">
              <a:buSzTx/>
            </a:pPr>
            <a:r>
              <a:rPr lang="en-US" altLang="en-US" sz="2600" dirty="0">
                <a:ea typeface="Calibri" pitchFamily="34" charset="0"/>
                <a:cs typeface="Calibri" pitchFamily="34" charset="0"/>
              </a:rPr>
              <a:t>Development and execution of new aggregate queries</a:t>
            </a:r>
          </a:p>
          <a:p>
            <a:pPr>
              <a:buSzTx/>
              <a:buNone/>
            </a:pPr>
            <a:endParaRPr lang="en-US" altLang="en-US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1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27088" y="1566734"/>
            <a:ext cx="7480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 i="1" dirty="0">
                <a:solidFill>
                  <a:srgbClr val="000090"/>
                </a:solidFill>
                <a:latin typeface="Tahoma" pitchFamily="34" charset="0"/>
              </a:rPr>
              <a:t>“No health department, State or local, can effectively prevent or control disease without knowledge of when, where, and under what conditions cases are occurring”</a:t>
            </a:r>
            <a:endParaRPr lang="en-US" sz="3200" dirty="0">
              <a:solidFill>
                <a:srgbClr val="000090"/>
              </a:solidFill>
              <a:latin typeface="Tahom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81250" y="5210175"/>
            <a:ext cx="63436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Tahoma" pitchFamily="34" charset="0"/>
              </a:rPr>
              <a:t>Introductory statement printed each week in</a:t>
            </a:r>
            <a:br>
              <a:rPr lang="en-US">
                <a:latin typeface="Tahoma" pitchFamily="34" charset="0"/>
              </a:rPr>
            </a:br>
            <a:r>
              <a:rPr lang="en-US" i="1">
                <a:latin typeface="Tahoma" pitchFamily="34" charset="0"/>
              </a:rPr>
              <a:t>Public Health Reports</a:t>
            </a:r>
            <a:r>
              <a:rPr lang="en-US">
                <a:latin typeface="Tahoma" pitchFamily="34" charset="0"/>
              </a:rPr>
              <a:t>, 1913-1951</a:t>
            </a:r>
          </a:p>
          <a:p>
            <a:pPr algn="l">
              <a:spcBef>
                <a:spcPct val="50000"/>
              </a:spcBef>
            </a:pPr>
            <a:endParaRPr lang="en-US" sz="2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8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What Questions can </a:t>
            </a:r>
            <a:br>
              <a:rPr lang="en-US" dirty="0"/>
            </a:br>
            <a:r>
              <a:rPr lang="en-US" dirty="0"/>
              <a:t>ESP/</a:t>
            </a:r>
            <a:r>
              <a:rPr lang="en-US" dirty="0" err="1"/>
              <a:t>MDPHnet</a:t>
            </a:r>
            <a:r>
              <a:rPr lang="en-US" dirty="0"/>
              <a:t> Answer?</a:t>
            </a:r>
            <a:br>
              <a:rPr lang="en-US" dirty="0"/>
            </a:br>
            <a:r>
              <a:rPr lang="en-US" sz="3000" dirty="0"/>
              <a:t>&amp;</a:t>
            </a:r>
            <a:br>
              <a:rPr lang="en-US" dirty="0"/>
            </a:br>
            <a:r>
              <a:rPr lang="en-US" dirty="0"/>
              <a:t>What do you need to know about EMR data in general, and the system specifically?</a:t>
            </a:r>
          </a:p>
        </p:txBody>
      </p:sp>
    </p:spTree>
    <p:extLst>
      <p:ext uri="{BB962C8B-B14F-4D97-AF65-F5344CB8AC3E}">
        <p14:creationId xmlns:p14="http://schemas.microsoft.com/office/powerpoint/2010/main" val="134112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3585" y="143284"/>
            <a:ext cx="8266320" cy="838200"/>
          </a:xfrm>
        </p:spPr>
        <p:txBody>
          <a:bodyPr/>
          <a:lstStyle/>
          <a:p>
            <a:r>
              <a:rPr lang="en-US" sz="3200" dirty="0"/>
              <a:t>Current ESP Notifiable Disease Reporting Sites</a:t>
            </a: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711878" y="1865753"/>
            <a:ext cx="207962" cy="1554162"/>
          </a:xfrm>
          <a:custGeom>
            <a:avLst/>
            <a:gdLst>
              <a:gd name="T0" fmla="*/ 207962 w 93"/>
              <a:gd name="T1" fmla="*/ 0 h 678"/>
              <a:gd name="T2" fmla="*/ 0 w 93"/>
              <a:gd name="T3" fmla="*/ 1554162 h 678"/>
              <a:gd name="T4" fmla="*/ 0 60000 65536"/>
              <a:gd name="T5" fmla="*/ 0 60000 65536"/>
              <a:gd name="T6" fmla="*/ 0 w 93"/>
              <a:gd name="T7" fmla="*/ 0 h 678"/>
              <a:gd name="T8" fmla="*/ 93 w 93"/>
              <a:gd name="T9" fmla="*/ 678 h 6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" h="678">
                <a:moveTo>
                  <a:pt x="93" y="0"/>
                </a:moveTo>
                <a:lnTo>
                  <a:pt x="0" y="678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692828" y="4278753"/>
            <a:ext cx="4768850" cy="14287"/>
          </a:xfrm>
          <a:custGeom>
            <a:avLst/>
            <a:gdLst>
              <a:gd name="T0" fmla="*/ 0 w 2145"/>
              <a:gd name="T1" fmla="*/ 14287 h 6"/>
              <a:gd name="T2" fmla="*/ 4768850 w 2145"/>
              <a:gd name="T3" fmla="*/ 0 h 6"/>
              <a:gd name="T4" fmla="*/ 0 60000 65536"/>
              <a:gd name="T5" fmla="*/ 0 60000 65536"/>
              <a:gd name="T6" fmla="*/ 0 w 2145"/>
              <a:gd name="T7" fmla="*/ 0 h 6"/>
              <a:gd name="T8" fmla="*/ 2145 w 214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5" h="6">
                <a:moveTo>
                  <a:pt x="0" y="6"/>
                </a:moveTo>
                <a:lnTo>
                  <a:pt x="2145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919840" y="1865753"/>
            <a:ext cx="4802188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64200" y="6705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6177640" y="2619815"/>
            <a:ext cx="2517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Planned Parenthood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E467143-387F-4BD5-A12C-03B56E97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43" y="763261"/>
            <a:ext cx="7938272" cy="60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0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20117</TotalTime>
  <Words>2105</Words>
  <Application>Microsoft Office PowerPoint</Application>
  <PresentationFormat>On-screen Show (4:3)</PresentationFormat>
  <Paragraphs>338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Microsoft Sans Serif</vt:lpstr>
      <vt:lpstr>Tahoma</vt:lpstr>
      <vt:lpstr>Office Theme</vt:lpstr>
      <vt:lpstr>   Enhancing the Timeliness, Completeness, and Granularity of Public Health Surveillance  using ESP / MDPHnet… But first: What you need to know about EMR data for  Public Heath Surveillance </vt:lpstr>
      <vt:lpstr>Setting and Context for Training</vt:lpstr>
      <vt:lpstr>ESP:  Automated disease detection and reporting for public health</vt:lpstr>
      <vt:lpstr>ESP/MDPHnet Complements Existing Data Sources for MDPH</vt:lpstr>
      <vt:lpstr>A quick note on semantics</vt:lpstr>
      <vt:lpstr>ESP/MDPHnet Coordinating Center (DPM), with Commonwealth Informatics,  Build Infrastructure and Capabilities</vt:lpstr>
      <vt:lpstr>PowerPoint Presentation</vt:lpstr>
      <vt:lpstr> What Questions can  ESP/MDPHnet Answer? &amp; What do you need to know about EMR data in general, and the system specifically?</vt:lpstr>
      <vt:lpstr>Current ESP Notifiable Disease Reporting Sites</vt:lpstr>
      <vt:lpstr>Current MDPHnet Sites</vt:lpstr>
      <vt:lpstr>ESP/MDPHnet Utilizes Secondary Data: EMR Data </vt:lpstr>
      <vt:lpstr>Challenges to case/condition detection with Emr data</vt:lpstr>
      <vt:lpstr>Some data that are in EMRs</vt:lpstr>
      <vt:lpstr>Some data present in EHRs – and their limitations</vt:lpstr>
      <vt:lpstr>What is recorded in the medical record?</vt:lpstr>
      <vt:lpstr>Framework for Discussion</vt:lpstr>
      <vt:lpstr>What Does Yellow Mean?</vt:lpstr>
      <vt:lpstr>What is available in ESP/MDPHnet?</vt:lpstr>
      <vt:lpstr>What is included?</vt:lpstr>
      <vt:lpstr>Race/Ethnicity Captured for Most Patients</vt:lpstr>
      <vt:lpstr>What is not included?</vt:lpstr>
      <vt:lpstr>What is not reliably included?</vt:lpstr>
      <vt:lpstr>OTC medications are not well captured</vt:lpstr>
      <vt:lpstr>Important considerations and notes  on EMR data in general</vt:lpstr>
      <vt:lpstr>Important considerations – case reporting</vt:lpstr>
      <vt:lpstr>Important considerations – aggregate queries (1)</vt:lpstr>
      <vt:lpstr>Important considerations – aggregate queries (2)</vt:lpstr>
      <vt:lpstr>Prevalence of chronic conditions amongs adults ≥20 yrs, by number of encounters, RiskScape, June 2017 </vt:lpstr>
      <vt:lpstr>Important considerations – aggregate queries (3)</vt:lpstr>
      <vt:lpstr>Medically Attended Outcomes Identified by Codes </vt:lpstr>
      <vt:lpstr>How to run MDPHnet queries</vt:lpstr>
      <vt:lpstr>How to access RiskScape</vt:lpstr>
      <vt:lpstr>Acknowledgements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MDPHnet Overview</dc:title>
  <dc:creator>Michael Klompas</dc:creator>
  <cp:lastModifiedBy>Ochoa, Aileen</cp:lastModifiedBy>
  <cp:revision>298</cp:revision>
  <dcterms:created xsi:type="dcterms:W3CDTF">2014-07-08T20:22:46Z</dcterms:created>
  <dcterms:modified xsi:type="dcterms:W3CDTF">2020-06-02T15:11:58Z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27f3dcb5-3c53-4ff3-baf8-0d24cd59c6c6</vt:lpwstr>
  </property>
  <property fmtid="{D5CDD505-2E9C-101B-9397-08002B2CF9AE}" pid="3" name="Classification">
    <vt:lpwstr>General Business</vt:lpwstr>
  </property>
  <property fmtid="{D5CDD505-2E9C-101B-9397-08002B2CF9AE}" pid="4" name="Retention">
    <vt:lpwstr>11 Years</vt:lpwstr>
  </property>
  <property fmtid="{D5CDD505-2E9C-101B-9397-08002B2CF9AE}" pid="5" name="DisplayClassification">
    <vt:lpwstr>No</vt:lpwstr>
  </property>
</Properties>
</file>