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0" r:id="rId1"/>
  </p:sldMasterIdLst>
  <p:notesMasterIdLst>
    <p:notesMasterId r:id="rId10"/>
  </p:notesMasterIdLst>
  <p:handoutMasterIdLst>
    <p:handoutMasterId r:id="rId11"/>
  </p:handoutMasterIdLst>
  <p:sldIdLst>
    <p:sldId id="307" r:id="rId2"/>
    <p:sldId id="299" r:id="rId3"/>
    <p:sldId id="300" r:id="rId4"/>
    <p:sldId id="301" r:id="rId5"/>
    <p:sldId id="303" r:id="rId6"/>
    <p:sldId id="304" r:id="rId7"/>
    <p:sldId id="305" r:id="rId8"/>
    <p:sldId id="30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BC005E"/>
    <a:srgbClr val="000000"/>
    <a:srgbClr val="FF0066"/>
    <a:srgbClr val="660033"/>
    <a:srgbClr val="990033"/>
    <a:srgbClr val="A50021"/>
    <a:srgbClr val="009900"/>
    <a:srgbClr val="0099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87808" autoAdjust="0"/>
  </p:normalViewPr>
  <p:slideViewPr>
    <p:cSldViewPr>
      <p:cViewPr varScale="1">
        <p:scale>
          <a:sx n="73" d="100"/>
          <a:sy n="7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E072-329F-4585-9200-9DE984CA8A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787-F5E1-45F6-887A-09F3DF73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5D10-BB90-4CCD-B5E8-17858FCC13D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46B6-88D4-41FD-9631-217AE921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following slides </a:t>
            </a:r>
            <a:r>
              <a:rPr lang="en-US" dirty="0"/>
              <a:t>from Vickie Nielsen discuss results of the highlighted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46B6-88D4-41FD-9631-217AE921C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46B6-88D4-41FD-9631-217AE921C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46B6-88D4-41FD-9631-217AE921C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46B6-88D4-41FD-9631-217AE921C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9" y="421254"/>
            <a:ext cx="8520599" cy="1108399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lIns="91425" tIns="91425" rIns="91425" bIns="91425" anchor="ctr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8FBE4424-FA5C-4F01-ABD0-31D548725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43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pic>
        <p:nvPicPr>
          <p:cNvPr id="9" name="Picture 4" descr="DPH Logo - Blue w-shad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12" y="9160"/>
            <a:ext cx="911381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" descr=" ">
            <a:extLst>
              <a:ext uri="{FF2B5EF4-FFF2-40B4-BE49-F238E27FC236}">
                <a16:creationId xmlns:a16="http://schemas.microsoft.com/office/drawing/2014/main" id="{167F0080-31EA-4A12-8685-037F341DACC2}"/>
              </a:ext>
            </a:extLst>
          </p:cNvPr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BE4424-FA5C-4F01-ABD0-31D548725C5E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46"/>
          <a:stretch/>
        </p:blipFill>
        <p:spPr>
          <a:xfrm>
            <a:off x="0" y="6105634"/>
            <a:ext cx="780025" cy="7523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1709" y="421254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Sample </a:t>
            </a:r>
            <a:r>
              <a:rPr lang="en-US" sz="35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MDPHnet</a:t>
            </a:r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queries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7315200" y="1752600"/>
            <a:ext cx="20574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Notifiable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Disease Reporting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AFF03D-8062-4A0D-9DFB-F6993AC27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72468"/>
              </p:ext>
            </p:extLst>
          </p:nvPr>
        </p:nvGraphicFramePr>
        <p:xfrm>
          <a:off x="457200" y="1527195"/>
          <a:ext cx="8229600" cy="447486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05571">
                  <a:extLst>
                    <a:ext uri="{9D8B030D-6E8A-4147-A177-3AD203B41FA5}">
                      <a16:colId xmlns:a16="http://schemas.microsoft.com/office/drawing/2014/main" val="2242818262"/>
                    </a:ext>
                  </a:extLst>
                </a:gridCol>
                <a:gridCol w="739739">
                  <a:extLst>
                    <a:ext uri="{9D8B030D-6E8A-4147-A177-3AD203B41FA5}">
                      <a16:colId xmlns:a16="http://schemas.microsoft.com/office/drawing/2014/main" val="4090638200"/>
                    </a:ext>
                  </a:extLst>
                </a:gridCol>
                <a:gridCol w="4194658">
                  <a:extLst>
                    <a:ext uri="{9D8B030D-6E8A-4147-A177-3AD203B41FA5}">
                      <a16:colId xmlns:a16="http://schemas.microsoft.com/office/drawing/2014/main" val="1936678558"/>
                    </a:ext>
                  </a:extLst>
                </a:gridCol>
                <a:gridCol w="1689632">
                  <a:extLst>
                    <a:ext uri="{9D8B030D-6E8A-4147-A177-3AD203B41FA5}">
                      <a16:colId xmlns:a16="http://schemas.microsoft.com/office/drawing/2014/main" val="278174479"/>
                    </a:ext>
                  </a:extLst>
                </a:gridCol>
              </a:tblGrid>
              <a:tr h="12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Request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Type of Query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Description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Purpose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3073905934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Stroke and triglycerides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stroke grouped by triglyceride levels in 2018-2019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Presented at APHA 2019; currently being developed into a paper.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1790740897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Stroke and Depression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stroke and depression in 2018-2019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Presented at APHA 2019; currently being developed into a paper.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420837754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Stroke and Tobacco use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stroke stratigied by age group, sex, race-ethnicity, tobacco use for 2018-2019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Presented at APHA 2019; currently being developed into a paper.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8171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Controlled Hypertension Numbers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controlled hypertension in 2018 based on dx code and MDPHnet definition stratified by age group, sex,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Program evaluation; grant application.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2635585362"/>
                  </a:ext>
                </a:extLst>
              </a:tr>
              <a:tr h="12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Native American Counts with Diabetes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Number of people with Diabetes type 1 and 2 of Native American/Alaskan race from Jan 2017 - Dec 2018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1048120881"/>
                  </a:ext>
                </a:extLst>
              </a:tr>
              <a:tr h="12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Hypertension Prevalence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Number of people with hypertension based on dx code stratified by age group, sex, race-ethnicity in 2017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Program evaluation; grant application.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1190942617"/>
                  </a:ext>
                </a:extLst>
              </a:tr>
              <a:tr h="12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Denominators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Query Composer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at least one patient visit in 2017 by age group, sex,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195524375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Homelessness and Diabetes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Housing status counts by zip code and age group, sex, race-ethnicyt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Presented at DPH conference; currently being developed into a paper.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10460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Homelessness Numbers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Number of people with </a:t>
                      </a:r>
                      <a:r>
                        <a:rPr lang="en-US" sz="800" u="none" strike="noStrike" dirty="0" err="1">
                          <a:effectLst/>
                        </a:rPr>
                        <a:t>housing_status</a:t>
                      </a:r>
                      <a:r>
                        <a:rPr lang="en-US" sz="800" u="none" strike="noStrike" dirty="0">
                          <a:effectLst/>
                        </a:rPr>
                        <a:t> corresponding with homelessness from Mass League data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Presented at DPH conference; currently being developed into a paper.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20628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Anxiety Numbers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Anxiety defined by diagnosis code in 2018 stratified by month, age-group,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Data QA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603751909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Depression and Dysthymia Numbers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depression and dysthymia defined by diagnosis code in 2018 stratified by month, age-group,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Data QA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2867757541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Stroke by Tobacco 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Query Composer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history of stroke defined by diagnosis codes stratified by age-group, sex, race-ethnicity, and tobacco use from 2017-2018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Presented at APHA 2019; currently being developed into a paper.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3781022095"/>
                  </a:ext>
                </a:extLst>
              </a:tr>
              <a:tr h="12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High Cholesterol Numbers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high cholesterol as defined by lab test results in 2018 stratified by sex,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Program evaluation.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2773702269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Prediabetes Numbers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pre-diabetes as defined by diagnosis codes and lab test results from 2018 stratified by sex,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Program evaluation.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2632096931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Triglycerides, HDL, LDL and Stroke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ischemic stroke defined by ICD code and lab results from 2017-2018 stratified by age-group, sex, race-ethnicity (3 queries)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Presented at APHA 2019; currently being developed into a paper.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1433845419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Undiagnosed Hypertension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SQL Distribution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 of people with undiagnosed hypertension defined by lab results and vital signs with at least 2 encounters in the associated time period stratified by age-group, sex, and race-ethnicity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Program evaluation; grant application.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b"/>
                </a:tc>
                <a:extLst>
                  <a:ext uri="{0D108BD9-81ED-4DB2-BD59-A6C34878D82A}">
                    <a16:rowId xmlns:a16="http://schemas.microsoft.com/office/drawing/2014/main" val="40795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BE4424-FA5C-4F01-ABD0-31D548725C5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46"/>
          <a:stretch/>
        </p:blipFill>
        <p:spPr>
          <a:xfrm>
            <a:off x="0" y="6105634"/>
            <a:ext cx="780025" cy="7523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1709" y="421254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Special Populations: Homeless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7315200" y="1752600"/>
            <a:ext cx="20574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Notifiable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Disease Reporting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Obtaining clinical data on homeless populations is challenging. 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Federally Qualified Health Centers are required to ask about homelessness and housing insecurity: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Street.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Homeless shelter.</a:t>
            </a:r>
          </a:p>
        </p:txBody>
      </p:sp>
    </p:spTree>
    <p:extLst>
      <p:ext uri="{BB962C8B-B14F-4D97-AF65-F5344CB8AC3E}">
        <p14:creationId xmlns:p14="http://schemas.microsoft.com/office/powerpoint/2010/main" val="71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BE4424-FA5C-4F01-ABD0-31D548725C5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46"/>
          <a:stretch/>
        </p:blipFill>
        <p:spPr>
          <a:xfrm>
            <a:off x="0" y="6105634"/>
            <a:ext cx="780025" cy="75236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7315200" y="1752600"/>
            <a:ext cx="20574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Notifiable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Disease Reporting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1808"/>
            <a:ext cx="7660928" cy="58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BE4424-FA5C-4F01-ABD0-31D548725C5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46"/>
          <a:stretch/>
        </p:blipFill>
        <p:spPr>
          <a:xfrm>
            <a:off x="0" y="6105634"/>
            <a:ext cx="780025" cy="7523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1709" y="421254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Clinical Data-Medically Complex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7315200" y="1752600"/>
            <a:ext cx="20574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Notifiable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Disease Reporting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Obtaining granular data on patients with a medical history is a challenge, particularly if estimates by multiple strata are desired. </a:t>
            </a:r>
          </a:p>
          <a:p>
            <a:pPr>
              <a:lnSpc>
                <a:spcPct val="16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180" y="5524500"/>
            <a:ext cx="4114800" cy="800100"/>
          </a:xfrm>
          <a:prstGeom prst="rect">
            <a:avLst/>
          </a:prstGeom>
          <a:solidFill>
            <a:srgbClr val="66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Medical History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9981" y="4638566"/>
            <a:ext cx="3369197" cy="800100"/>
          </a:xfrm>
          <a:prstGeom prst="rect">
            <a:avLst/>
          </a:prstGeom>
          <a:solidFill>
            <a:srgbClr val="99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Comorbidity or Condition of Interest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33290" y="3762266"/>
            <a:ext cx="2882577" cy="80010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Race, Ethnic, Age, or Other Demographic</a:t>
            </a:r>
          </a:p>
        </p:txBody>
      </p:sp>
    </p:spTree>
    <p:extLst>
      <p:ext uri="{BB962C8B-B14F-4D97-AF65-F5344CB8AC3E}">
        <p14:creationId xmlns:p14="http://schemas.microsoft.com/office/powerpoint/2010/main" val="34415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Paul Coverdell National Acute Stroke Program. 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Data is needed to guide post-acute efforts (i.e., after stroke patients are discharged from the hospital).  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entury Gothic" panose="020B0502020202020204" pitchFamily="34" charset="0"/>
              </a:rPr>
              <a:t>Estimating modifiable risk factors for subsequent stroke among patients with stroke history.</a:t>
            </a:r>
          </a:p>
          <a:p>
            <a:pPr>
              <a:lnSpc>
                <a:spcPct val="16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11709" y="609600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Clinical Data-Medically Complex</a:t>
            </a:r>
          </a:p>
        </p:txBody>
      </p:sp>
      <p:sp>
        <p:nvSpPr>
          <p:cNvPr id="35" name="Oval 34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219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01918" y="3624485"/>
            <a:ext cx="4847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12,754</a:t>
            </a:r>
            <a:r>
              <a:rPr lang="en-US" sz="2800" dirty="0">
                <a:latin typeface="Century Gothic" panose="020B0502020202020204" pitchFamily="34" charset="0"/>
              </a:rPr>
              <a:t>  patients with history of stroke or TIA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486" y="5475982"/>
            <a:ext cx="2148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8,983 </a:t>
            </a:r>
            <a:r>
              <a:rPr lang="en-US" sz="3200" dirty="0">
                <a:latin typeface="Century Gothic" panose="020B0502020202020204" pitchFamily="34" charset="0"/>
              </a:rPr>
              <a:t>white, NH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4535" y="5475982"/>
            <a:ext cx="2148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1,399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black, 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871" y="5475982"/>
            <a:ext cx="2148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487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Asian, 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15436" y="5475982"/>
            <a:ext cx="2148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728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Hispanic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098177" y="4687206"/>
            <a:ext cx="854823" cy="875394"/>
          </a:xfrm>
          <a:prstGeom prst="downArrow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709" y="609600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Clinical Data-Medically Complex</a:t>
            </a:r>
          </a:p>
        </p:txBody>
      </p:sp>
      <p:sp>
        <p:nvSpPr>
          <p:cNvPr id="11" name="Oval 10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3" descr="\\dph-nas\dph1\Center For Community Health\Bureau of Family &amp; Community Health\Division of Health Promotion &amp; Disease Prevention\Health Communications\Presentation Templates\Icons\group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50" y="1643464"/>
            <a:ext cx="1502850" cy="17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9" grpId="0"/>
      <p:bldP spid="12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709" y="609600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Clinical Data-Medically Complex</a:t>
            </a:r>
            <a:endParaRPr lang="en-US" sz="3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2" descr="\\dph-nas\dph1\Center For Community Health\Bureau of Family &amp; Community Health\Division of Health Promotion &amp; Disease Prevention\Health Communications\Presentation Templates\Icons\smoking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75977"/>
            <a:ext cx="1706558" cy="17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124200" y="2482468"/>
            <a:ext cx="5791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12.9% </a:t>
            </a:r>
            <a:r>
              <a:rPr lang="en-US" sz="3500" dirty="0">
                <a:latin typeface="Century Gothic" panose="020B0502020202020204" pitchFamily="34" charset="0"/>
              </a:rPr>
              <a:t>are current smokers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WHITE,</a:t>
            </a:r>
          </a:p>
          <a:p>
            <a:r>
              <a:rPr lang="en-US" sz="2800" b="1" spc="1200" dirty="0">
                <a:latin typeface="Century Gothic" panose="020B0502020202020204" pitchFamily="34" charset="0"/>
              </a:rPr>
              <a:t>NH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0980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BLACK,</a:t>
            </a:r>
          </a:p>
          <a:p>
            <a:r>
              <a:rPr lang="en-US" sz="2800" b="1" spc="1200" dirty="0">
                <a:latin typeface="Century Gothic" panose="020B0502020202020204" pitchFamily="34" charset="0"/>
              </a:rPr>
              <a:t>NH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1960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ASIAN, NH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77000" y="3886200"/>
            <a:ext cx="2902292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800" dirty="0">
                <a:latin typeface="Century Gothic" panose="020B0502020202020204" pitchFamily="34" charset="0"/>
              </a:rPr>
              <a:t>HISPANIC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336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434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294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144000" y="3918857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152400" y="3924300"/>
            <a:ext cx="9677400" cy="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6760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12.5%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92735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14.1%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97829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10.5%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53806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16.8%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95550" y="4922790"/>
            <a:ext cx="1543050" cy="1494339"/>
          </a:xfrm>
          <a:prstGeom prst="ellipse">
            <a:avLst/>
          </a:prstGeom>
          <a:noFill/>
          <a:ln w="508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14413" y="4845091"/>
            <a:ext cx="1543050" cy="1494339"/>
          </a:xfrm>
          <a:prstGeom prst="ellipse">
            <a:avLst/>
          </a:prstGeom>
          <a:noFill/>
          <a:ln w="508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2" grpId="0"/>
      <p:bldP spid="33" grpId="0"/>
      <p:bldP spid="34" grpId="0"/>
      <p:bldP spid="35" grpId="0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vert="horz" lIns="91425" tIns="91425" rIns="91425" bIns="91425" rtlCol="0">
            <a:norm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709" y="609600"/>
            <a:ext cx="8520599" cy="11083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Clinical Data-Medically Complex</a:t>
            </a:r>
            <a:endParaRPr lang="en-US" sz="3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685800"/>
            <a:ext cx="989076" cy="98907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itle 1"/>
          <p:cNvSpPr txBox="1">
            <a:spLocks/>
          </p:cNvSpPr>
          <p:nvPr/>
        </p:nvSpPr>
        <p:spPr>
          <a:xfrm>
            <a:off x="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WHITE,</a:t>
            </a:r>
          </a:p>
          <a:p>
            <a:r>
              <a:rPr lang="en-US" sz="2800" b="1" spc="1200" dirty="0">
                <a:latin typeface="Century Gothic" panose="020B0502020202020204" pitchFamily="34" charset="0"/>
              </a:rPr>
              <a:t>NH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0980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BLACK,</a:t>
            </a:r>
          </a:p>
          <a:p>
            <a:r>
              <a:rPr lang="en-US" sz="2800" b="1" spc="1200" dirty="0">
                <a:latin typeface="Century Gothic" panose="020B0502020202020204" pitchFamily="34" charset="0"/>
              </a:rPr>
              <a:t>NH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19600" y="39243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200" dirty="0">
                <a:latin typeface="Century Gothic" panose="020B0502020202020204" pitchFamily="34" charset="0"/>
              </a:rPr>
              <a:t>ASIAN, NH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77000" y="3886200"/>
            <a:ext cx="2902292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800" dirty="0">
                <a:latin typeface="Century Gothic" panose="020B0502020202020204" pitchFamily="34" charset="0"/>
              </a:rPr>
              <a:t>HISPANIC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336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434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2940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3924300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144000" y="3918857"/>
            <a:ext cx="0" cy="293370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152400" y="3924300"/>
            <a:ext cx="9677400" cy="0"/>
          </a:xfrm>
          <a:prstGeom prst="line">
            <a:avLst/>
          </a:prstGeom>
          <a:ln w="63500">
            <a:solidFill>
              <a:srgbClr val="BC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495550" y="4922790"/>
            <a:ext cx="1543050" cy="1494339"/>
          </a:xfrm>
          <a:prstGeom prst="ellipse">
            <a:avLst/>
          </a:prstGeom>
          <a:noFill/>
          <a:ln w="508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14413" y="4845091"/>
            <a:ext cx="1543050" cy="1494339"/>
          </a:xfrm>
          <a:prstGeom prst="ellipse">
            <a:avLst/>
          </a:prstGeom>
          <a:noFill/>
          <a:ln w="508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097151"/>
            <a:ext cx="5791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29.5% </a:t>
            </a:r>
            <a:r>
              <a:rPr lang="en-US" sz="3500" dirty="0">
                <a:latin typeface="Century Gothic" panose="020B0502020202020204" pitchFamily="34" charset="0"/>
              </a:rPr>
              <a:t>have elevated BP at last visit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27.3%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48679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40.9%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97829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28.3%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0460" y="5276790"/>
            <a:ext cx="2148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32.4%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pic>
        <p:nvPicPr>
          <p:cNvPr id="42" name="Picture 3" descr="\\dph-nas\dph1\Center For Community Health\Bureau of Family &amp; Community Health\Division of Health Promotion &amp; Disease Prevention\Health Communications\Presentation Templates\Icons\hearthealth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74" y="1858655"/>
            <a:ext cx="1699226" cy="164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6" grpId="0" animBg="1"/>
      <p:bldP spid="39" grpId="0" animBg="1"/>
      <p:bldP spid="25" grpId="0"/>
      <p:bldP spid="37" grpId="0"/>
      <p:bldP spid="38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harel PP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Bharel PPT Theme</Template>
  <TotalTime>0</TotalTime>
  <Words>739</Words>
  <Application>Microsoft Office PowerPoint</Application>
  <PresentationFormat>On-screen Show (4:3)</PresentationFormat>
  <Paragraphs>131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Microsoft Sans Serif</vt:lpstr>
      <vt:lpstr>Bharel PPT Theme</vt:lpstr>
      <vt:lpstr>Sample MDPHnet queries</vt:lpstr>
      <vt:lpstr>Special Populations: Homeless</vt:lpstr>
      <vt:lpstr>PowerPoint Presentation</vt:lpstr>
      <vt:lpstr>Clinical Data-Medically Complex</vt:lpstr>
      <vt:lpstr>Clinical Data-Medically Complex</vt:lpstr>
      <vt:lpstr>Clinical Data-Medically Complex</vt:lpstr>
      <vt:lpstr>Clinical Data-Medically Complex</vt:lpstr>
      <vt:lpstr>Clinical Data-Medically Complex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2018-04-03T15:11:09Z</dcterms:created>
  <dcterms:modified xsi:type="dcterms:W3CDTF">2020-06-16T19:20:32Z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cd4d499a-c60a-40f0-9f1b-4723231a0e89</vt:lpwstr>
  </property>
  <property fmtid="{D5CDD505-2E9C-101B-9397-08002B2CF9AE}" pid="3" name="Classification">
    <vt:lpwstr>General Business</vt:lpwstr>
  </property>
  <property fmtid="{D5CDD505-2E9C-101B-9397-08002B2CF9AE}" pid="4" name="Retention">
    <vt:lpwstr>11 Years</vt:lpwstr>
  </property>
  <property fmtid="{D5CDD505-2E9C-101B-9397-08002B2CF9AE}" pid="5" name="DisplayClassification">
    <vt:lpwstr>No</vt:lpwstr>
  </property>
</Properties>
</file>