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3"/>
  </p:notesMasterIdLst>
  <p:sldIdLst>
    <p:sldId id="256" r:id="rId2"/>
    <p:sldId id="272" r:id="rId3"/>
    <p:sldId id="257" r:id="rId4"/>
    <p:sldId id="258" r:id="rId5"/>
    <p:sldId id="259" r:id="rId6"/>
    <p:sldId id="261" r:id="rId7"/>
    <p:sldId id="260" r:id="rId8"/>
    <p:sldId id="274" r:id="rId9"/>
    <p:sldId id="267" r:id="rId10"/>
    <p:sldId id="275" r:id="rId11"/>
    <p:sldId id="262" r:id="rId12"/>
    <p:sldId id="264" r:id="rId13"/>
    <p:sldId id="263" r:id="rId14"/>
    <p:sldId id="270" r:id="rId15"/>
    <p:sldId id="276" r:id="rId16"/>
    <p:sldId id="269" r:id="rId17"/>
    <p:sldId id="268" r:id="rId18"/>
    <p:sldId id="271" r:id="rId19"/>
    <p:sldId id="266" r:id="rId20"/>
    <p:sldId id="273" r:id="rId21"/>
    <p:sldId id="265"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choa, Aileen" initials="OA" lastIdx="1" clrIdx="0">
    <p:extLst>
      <p:ext uri="{19B8F6BF-5375-455C-9EA6-DF929625EA0E}">
        <p15:presenceInfo xmlns:p15="http://schemas.microsoft.com/office/powerpoint/2012/main" userId="S::Aileen_Ochoa@harvardpilgrim.org::d50bb203-d031-41da-8bd5-c5b978b84ba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ECA414"/>
    <a:srgbClr val="C28DD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643" y="72"/>
      </p:cViewPr>
      <p:guideLst/>
    </p:cSldViewPr>
  </p:slideViewPr>
  <p:notesTextViewPr>
    <p:cViewPr>
      <p:scale>
        <a:sx n="1" d="1"/>
        <a:sy n="1" d="1"/>
      </p:scale>
      <p:origin x="0" y="0"/>
    </p:cViewPr>
  </p:notesTextViewPr>
  <p:notesViewPr>
    <p:cSldViewPr snapToGrid="0">
      <p:cViewPr varScale="1">
        <p:scale>
          <a:sx n="67" d="100"/>
          <a:sy n="67" d="100"/>
        </p:scale>
        <p:origin x="3120" y="6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E35A68-8C1C-413D-A519-95533C4852E4}" type="datetimeFigureOut">
              <a:rPr lang="en-US" smtClean="0"/>
              <a:t>9/20/2023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47E138-89A3-40A8-9A2F-C1AEE87BF2D8}" type="slidenum">
              <a:rPr lang="en-US" smtClean="0"/>
              <a:t>‹#›</a:t>
            </a:fld>
            <a:endParaRPr lang="en-US"/>
          </a:p>
        </p:txBody>
      </p:sp>
    </p:spTree>
    <p:extLst>
      <p:ext uri="{BB962C8B-B14F-4D97-AF65-F5344CB8AC3E}">
        <p14:creationId xmlns:p14="http://schemas.microsoft.com/office/powerpoint/2010/main" val="8265562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0652E-81FF-424E-BDCD-D5B95B26C831}"/>
              </a:ext>
            </a:extLst>
          </p:cNvPr>
          <p:cNvSpPr>
            <a:spLocks noGrp="1"/>
          </p:cNvSpPr>
          <p:nvPr>
            <p:ph type="ctrTitle"/>
          </p:nvPr>
        </p:nvSpPr>
        <p:spPr>
          <a:xfrm>
            <a:off x="1524000" y="1122363"/>
            <a:ext cx="9144000" cy="2387600"/>
          </a:xfrm>
        </p:spPr>
        <p:txBody>
          <a:bodyPr anchor="b"/>
          <a:lstStyle>
            <a:lvl1pPr algn="ctr">
              <a:defRPr sz="6000">
                <a:solidFill>
                  <a:schemeClr val="tx1"/>
                </a:solidFill>
              </a:defRPr>
            </a:lvl1pPr>
          </a:lstStyle>
          <a:p>
            <a:r>
              <a:rPr lang="en-US" dirty="0"/>
              <a:t>Click to edit Master title style</a:t>
            </a:r>
          </a:p>
        </p:txBody>
      </p:sp>
      <p:sp>
        <p:nvSpPr>
          <p:cNvPr id="3" name="Subtitle 2">
            <a:extLst>
              <a:ext uri="{FF2B5EF4-FFF2-40B4-BE49-F238E27FC236}">
                <a16:creationId xmlns:a16="http://schemas.microsoft.com/office/drawing/2014/main" id="{E7779E8B-33F4-40A5-B923-26B458EBC22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F0E6109B-238F-4D1A-94BC-3BEAB8CCE40A}"/>
              </a:ext>
            </a:extLst>
          </p:cNvPr>
          <p:cNvSpPr>
            <a:spLocks noGrp="1"/>
          </p:cNvSpPr>
          <p:nvPr>
            <p:ph type="dt" sz="half" idx="10"/>
          </p:nvPr>
        </p:nvSpPr>
        <p:spPr/>
        <p:txBody>
          <a:bodyPr/>
          <a:lstStyle/>
          <a:p>
            <a:fld id="{493C79EE-6221-48CF-842F-688F7C503991}" type="datetime1">
              <a:rPr lang="en-US" smtClean="0"/>
              <a:t>9/20/2023</a:t>
            </a:fld>
            <a:endParaRPr lang="en-US"/>
          </a:p>
        </p:txBody>
      </p:sp>
      <p:sp>
        <p:nvSpPr>
          <p:cNvPr id="5" name="Footer Placeholder 4">
            <a:extLst>
              <a:ext uri="{FF2B5EF4-FFF2-40B4-BE49-F238E27FC236}">
                <a16:creationId xmlns:a16="http://schemas.microsoft.com/office/drawing/2014/main" id="{9B62A757-35E4-422A-84AD-69D88D9DCE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1659E9-7D57-4308-AFC8-F17DCF2D76E9}"/>
              </a:ext>
            </a:extLst>
          </p:cNvPr>
          <p:cNvSpPr>
            <a:spLocks noGrp="1"/>
          </p:cNvSpPr>
          <p:nvPr>
            <p:ph type="sldNum" sz="quarter" idx="12"/>
          </p:nvPr>
        </p:nvSpPr>
        <p:spPr/>
        <p:txBody>
          <a:bodyPr/>
          <a:lstStyle/>
          <a:p>
            <a:fld id="{AA23F317-1826-4FDD-9EF4-5F72BC272117}" type="slidenum">
              <a:rPr lang="en-US" smtClean="0"/>
              <a:t>‹#›</a:t>
            </a:fld>
            <a:endParaRPr lang="en-US"/>
          </a:p>
        </p:txBody>
      </p:sp>
    </p:spTree>
    <p:extLst>
      <p:ext uri="{BB962C8B-B14F-4D97-AF65-F5344CB8AC3E}">
        <p14:creationId xmlns:p14="http://schemas.microsoft.com/office/powerpoint/2010/main" val="4284217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72EA80-2A22-4914-843B-08C62510659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DA20D30-6AF6-45BD-9B1C-B94B31CC1EE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3CA862-6ED6-4167-A18F-DDD29DFF03C1}"/>
              </a:ext>
            </a:extLst>
          </p:cNvPr>
          <p:cNvSpPr>
            <a:spLocks noGrp="1"/>
          </p:cNvSpPr>
          <p:nvPr>
            <p:ph type="dt" sz="half" idx="10"/>
          </p:nvPr>
        </p:nvSpPr>
        <p:spPr/>
        <p:txBody>
          <a:bodyPr/>
          <a:lstStyle/>
          <a:p>
            <a:fld id="{E0B1E7FF-433F-40B0-917B-A88CD1ABBB3B}" type="datetime1">
              <a:rPr lang="en-US" smtClean="0"/>
              <a:t>9/20/2023</a:t>
            </a:fld>
            <a:endParaRPr lang="en-US"/>
          </a:p>
        </p:txBody>
      </p:sp>
      <p:sp>
        <p:nvSpPr>
          <p:cNvPr id="5" name="Footer Placeholder 4">
            <a:extLst>
              <a:ext uri="{FF2B5EF4-FFF2-40B4-BE49-F238E27FC236}">
                <a16:creationId xmlns:a16="http://schemas.microsoft.com/office/drawing/2014/main" id="{9B8A564E-D5B6-422F-90D1-F8E7FDEB75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807C02-C63C-4B59-A2A2-6429D0C1C228}"/>
              </a:ext>
            </a:extLst>
          </p:cNvPr>
          <p:cNvSpPr>
            <a:spLocks noGrp="1"/>
          </p:cNvSpPr>
          <p:nvPr>
            <p:ph type="sldNum" sz="quarter" idx="12"/>
          </p:nvPr>
        </p:nvSpPr>
        <p:spPr/>
        <p:txBody>
          <a:bodyPr/>
          <a:lstStyle/>
          <a:p>
            <a:fld id="{AA23F317-1826-4FDD-9EF4-5F72BC272117}" type="slidenum">
              <a:rPr lang="en-US" smtClean="0"/>
              <a:t>‹#›</a:t>
            </a:fld>
            <a:endParaRPr lang="en-US"/>
          </a:p>
        </p:txBody>
      </p:sp>
    </p:spTree>
    <p:extLst>
      <p:ext uri="{BB962C8B-B14F-4D97-AF65-F5344CB8AC3E}">
        <p14:creationId xmlns:p14="http://schemas.microsoft.com/office/powerpoint/2010/main" val="784518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7302727-5A3F-4FC3-B9CC-BBFA39D1911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4905AAB-E3A7-41A5-BC19-2CA3C202648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EE3D3C-AAE9-48E2-B494-89595AF3535B}"/>
              </a:ext>
            </a:extLst>
          </p:cNvPr>
          <p:cNvSpPr>
            <a:spLocks noGrp="1"/>
          </p:cNvSpPr>
          <p:nvPr>
            <p:ph type="dt" sz="half" idx="10"/>
          </p:nvPr>
        </p:nvSpPr>
        <p:spPr/>
        <p:txBody>
          <a:bodyPr/>
          <a:lstStyle/>
          <a:p>
            <a:fld id="{5E2B2AD2-9F50-43D2-AF8A-2635703E3010}" type="datetime1">
              <a:rPr lang="en-US" smtClean="0"/>
              <a:t>9/20/2023</a:t>
            </a:fld>
            <a:endParaRPr lang="en-US"/>
          </a:p>
        </p:txBody>
      </p:sp>
      <p:sp>
        <p:nvSpPr>
          <p:cNvPr id="5" name="Footer Placeholder 4">
            <a:extLst>
              <a:ext uri="{FF2B5EF4-FFF2-40B4-BE49-F238E27FC236}">
                <a16:creationId xmlns:a16="http://schemas.microsoft.com/office/drawing/2014/main" id="{B9AB769B-F033-4B90-B060-7BD0E56DD5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AB320B-6F9A-48C8-97BE-361D9A9A4A89}"/>
              </a:ext>
            </a:extLst>
          </p:cNvPr>
          <p:cNvSpPr>
            <a:spLocks noGrp="1"/>
          </p:cNvSpPr>
          <p:nvPr>
            <p:ph type="sldNum" sz="quarter" idx="12"/>
          </p:nvPr>
        </p:nvSpPr>
        <p:spPr/>
        <p:txBody>
          <a:bodyPr/>
          <a:lstStyle/>
          <a:p>
            <a:fld id="{AA23F317-1826-4FDD-9EF4-5F72BC272117}" type="slidenum">
              <a:rPr lang="en-US" smtClean="0"/>
              <a:t>‹#›</a:t>
            </a:fld>
            <a:endParaRPr lang="en-US"/>
          </a:p>
        </p:txBody>
      </p:sp>
    </p:spTree>
    <p:extLst>
      <p:ext uri="{BB962C8B-B14F-4D97-AF65-F5344CB8AC3E}">
        <p14:creationId xmlns:p14="http://schemas.microsoft.com/office/powerpoint/2010/main" val="1718881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0F648-2294-455F-945D-C0ED66B6FFA5}"/>
              </a:ext>
            </a:extLst>
          </p:cNvPr>
          <p:cNvSpPr>
            <a:spLocks noGrp="1"/>
          </p:cNvSpPr>
          <p:nvPr>
            <p:ph type="title"/>
          </p:nvPr>
        </p:nvSpPr>
        <p:spPr>
          <a:xfrm>
            <a:off x="838200" y="759125"/>
            <a:ext cx="10515600" cy="931563"/>
          </a:xfrm>
        </p:spPr>
        <p:txBody>
          <a:bodyPr/>
          <a:lstStyle>
            <a:lvl1pPr>
              <a:defRPr>
                <a:solidFill>
                  <a:schemeClr val="tx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39C8B132-B32D-4D73-B9AC-E8D98B1C6D38}"/>
              </a:ext>
            </a:extLst>
          </p:cNvPr>
          <p:cNvSpPr>
            <a:spLocks noGrp="1"/>
          </p:cNvSpPr>
          <p:nvPr>
            <p:ph idx="1"/>
          </p:nvPr>
        </p:nvSpPr>
        <p:spPr>
          <a:xfrm>
            <a:off x="838200" y="1880557"/>
            <a:ext cx="10515600" cy="4296405"/>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05134CD4-9322-41F4-AE6B-501ED3610D69}"/>
              </a:ext>
            </a:extLst>
          </p:cNvPr>
          <p:cNvSpPr>
            <a:spLocks noGrp="1"/>
          </p:cNvSpPr>
          <p:nvPr>
            <p:ph type="dt" sz="half" idx="10"/>
          </p:nvPr>
        </p:nvSpPr>
        <p:spPr/>
        <p:txBody>
          <a:bodyPr/>
          <a:lstStyle/>
          <a:p>
            <a:fld id="{D19C2AD2-4B17-4935-BD86-40FF502D90EE}" type="datetime1">
              <a:rPr lang="en-US" smtClean="0"/>
              <a:t>9/20/2023</a:t>
            </a:fld>
            <a:endParaRPr lang="en-US"/>
          </a:p>
        </p:txBody>
      </p:sp>
      <p:sp>
        <p:nvSpPr>
          <p:cNvPr id="5" name="Footer Placeholder 4">
            <a:extLst>
              <a:ext uri="{FF2B5EF4-FFF2-40B4-BE49-F238E27FC236}">
                <a16:creationId xmlns:a16="http://schemas.microsoft.com/office/drawing/2014/main" id="{9141BED3-E19A-4EAC-AAEC-0E72E9F1BE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907A12-3838-46B7-B865-E7B4679E6B86}"/>
              </a:ext>
            </a:extLst>
          </p:cNvPr>
          <p:cNvSpPr>
            <a:spLocks noGrp="1"/>
          </p:cNvSpPr>
          <p:nvPr>
            <p:ph type="sldNum" sz="quarter" idx="12"/>
          </p:nvPr>
        </p:nvSpPr>
        <p:spPr/>
        <p:txBody>
          <a:bodyPr/>
          <a:lstStyle/>
          <a:p>
            <a:fld id="{AA23F317-1826-4FDD-9EF4-5F72BC272117}" type="slidenum">
              <a:rPr lang="en-US" smtClean="0"/>
              <a:t>‹#›</a:t>
            </a:fld>
            <a:endParaRPr lang="en-US"/>
          </a:p>
        </p:txBody>
      </p:sp>
      <p:sp>
        <p:nvSpPr>
          <p:cNvPr id="8" name="Rectangle 7">
            <a:extLst>
              <a:ext uri="{FF2B5EF4-FFF2-40B4-BE49-F238E27FC236}">
                <a16:creationId xmlns:a16="http://schemas.microsoft.com/office/drawing/2014/main" id="{6AB641F0-22FB-49BC-AD6C-F84179B2793C}"/>
              </a:ext>
            </a:extLst>
          </p:cNvPr>
          <p:cNvSpPr/>
          <p:nvPr userDrawn="1"/>
        </p:nvSpPr>
        <p:spPr>
          <a:xfrm>
            <a:off x="0" y="0"/>
            <a:ext cx="12192000" cy="664234"/>
          </a:xfrm>
          <a:prstGeom prst="rect">
            <a:avLst/>
          </a:prstGeom>
          <a:gradFill flip="none" rotWithShape="1">
            <a:gsLst>
              <a:gs pos="0">
                <a:srgbClr val="0070C0"/>
              </a:gs>
              <a:gs pos="61000">
                <a:schemeClr val="bg1">
                  <a:lumMod val="95000"/>
                </a:schemeClr>
              </a:gs>
              <a:gs pos="100000">
                <a:srgbClr val="ECA414"/>
              </a:gs>
            </a:gsLst>
            <a:path path="circle">
              <a:fillToRect r="100000" b="100000"/>
            </a:path>
            <a:tileRect l="-100000" t="-100000"/>
          </a:gradFill>
          <a:ln>
            <a:no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238372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971FB-77C7-46AD-AE96-C618C611E94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A1E3863-505C-41A2-AF3F-30EE09E7775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4C8903F-A6D2-49A1-95B9-FBF3F851C1D4}"/>
              </a:ext>
            </a:extLst>
          </p:cNvPr>
          <p:cNvSpPr>
            <a:spLocks noGrp="1"/>
          </p:cNvSpPr>
          <p:nvPr>
            <p:ph type="dt" sz="half" idx="10"/>
          </p:nvPr>
        </p:nvSpPr>
        <p:spPr/>
        <p:txBody>
          <a:bodyPr/>
          <a:lstStyle/>
          <a:p>
            <a:fld id="{958CD2F2-CFD7-46A3-B543-B5AD6F5800DD}" type="datetime1">
              <a:rPr lang="en-US" smtClean="0"/>
              <a:t>9/20/2023</a:t>
            </a:fld>
            <a:endParaRPr lang="en-US"/>
          </a:p>
        </p:txBody>
      </p:sp>
      <p:sp>
        <p:nvSpPr>
          <p:cNvPr id="5" name="Footer Placeholder 4">
            <a:extLst>
              <a:ext uri="{FF2B5EF4-FFF2-40B4-BE49-F238E27FC236}">
                <a16:creationId xmlns:a16="http://schemas.microsoft.com/office/drawing/2014/main" id="{D072CBC6-AAA9-4EE6-833F-622D355DCC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8DD995-EC19-40C3-B390-0FDF791EBA0D}"/>
              </a:ext>
            </a:extLst>
          </p:cNvPr>
          <p:cNvSpPr>
            <a:spLocks noGrp="1"/>
          </p:cNvSpPr>
          <p:nvPr>
            <p:ph type="sldNum" sz="quarter" idx="12"/>
          </p:nvPr>
        </p:nvSpPr>
        <p:spPr/>
        <p:txBody>
          <a:bodyPr/>
          <a:lstStyle/>
          <a:p>
            <a:fld id="{AA23F317-1826-4FDD-9EF4-5F72BC272117}" type="slidenum">
              <a:rPr lang="en-US" smtClean="0"/>
              <a:t>‹#›</a:t>
            </a:fld>
            <a:endParaRPr lang="en-US"/>
          </a:p>
        </p:txBody>
      </p:sp>
    </p:spTree>
    <p:extLst>
      <p:ext uri="{BB962C8B-B14F-4D97-AF65-F5344CB8AC3E}">
        <p14:creationId xmlns:p14="http://schemas.microsoft.com/office/powerpoint/2010/main" val="816449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956CB-5EED-41E2-B90E-385AD3B632D4}"/>
              </a:ext>
            </a:extLst>
          </p:cNvPr>
          <p:cNvSpPr>
            <a:spLocks noGrp="1"/>
          </p:cNvSpPr>
          <p:nvPr>
            <p:ph type="title"/>
          </p:nvPr>
        </p:nvSpPr>
        <p:spPr>
          <a:xfrm>
            <a:off x="838200" y="776376"/>
            <a:ext cx="10515600" cy="933421"/>
          </a:xfrm>
        </p:spPr>
        <p:txBody>
          <a:bodyPr/>
          <a:lstStyle>
            <a:lvl1pPr>
              <a:defRPr>
                <a:solidFill>
                  <a:schemeClr val="tx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C8A7A00F-41B2-47F8-A60C-90BE686C02F3}"/>
              </a:ext>
            </a:extLst>
          </p:cNvPr>
          <p:cNvSpPr>
            <a:spLocks noGrp="1"/>
          </p:cNvSpPr>
          <p:nvPr>
            <p:ph sz="half" idx="1"/>
          </p:nvPr>
        </p:nvSpPr>
        <p:spPr>
          <a:xfrm>
            <a:off x="838200" y="1889185"/>
            <a:ext cx="5181600" cy="428777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F777417-6E56-4D16-B054-F4E18E9ADC07}"/>
              </a:ext>
            </a:extLst>
          </p:cNvPr>
          <p:cNvSpPr>
            <a:spLocks noGrp="1"/>
          </p:cNvSpPr>
          <p:nvPr>
            <p:ph sz="half" idx="2"/>
          </p:nvPr>
        </p:nvSpPr>
        <p:spPr>
          <a:xfrm>
            <a:off x="6172200" y="1889185"/>
            <a:ext cx="5181600" cy="428777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B2EACEB-84DC-48CE-97A5-C0FA2152546B}"/>
              </a:ext>
            </a:extLst>
          </p:cNvPr>
          <p:cNvSpPr>
            <a:spLocks noGrp="1"/>
          </p:cNvSpPr>
          <p:nvPr>
            <p:ph type="dt" sz="half" idx="10"/>
          </p:nvPr>
        </p:nvSpPr>
        <p:spPr/>
        <p:txBody>
          <a:bodyPr/>
          <a:lstStyle/>
          <a:p>
            <a:fld id="{575070FD-F501-4E2C-94F4-4382617AF05B}" type="datetime1">
              <a:rPr lang="en-US" smtClean="0"/>
              <a:t>9/20/2023</a:t>
            </a:fld>
            <a:endParaRPr lang="en-US"/>
          </a:p>
        </p:txBody>
      </p:sp>
      <p:sp>
        <p:nvSpPr>
          <p:cNvPr id="6" name="Footer Placeholder 5">
            <a:extLst>
              <a:ext uri="{FF2B5EF4-FFF2-40B4-BE49-F238E27FC236}">
                <a16:creationId xmlns:a16="http://schemas.microsoft.com/office/drawing/2014/main" id="{856D5B6C-374A-4E72-8283-9F92D8233EE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B2BFB6-EC18-4D2B-9947-3969FEC3AB3C}"/>
              </a:ext>
            </a:extLst>
          </p:cNvPr>
          <p:cNvSpPr>
            <a:spLocks noGrp="1"/>
          </p:cNvSpPr>
          <p:nvPr>
            <p:ph type="sldNum" sz="quarter" idx="12"/>
          </p:nvPr>
        </p:nvSpPr>
        <p:spPr/>
        <p:txBody>
          <a:bodyPr/>
          <a:lstStyle/>
          <a:p>
            <a:fld id="{AA23F317-1826-4FDD-9EF4-5F72BC272117}" type="slidenum">
              <a:rPr lang="en-US" smtClean="0"/>
              <a:t>‹#›</a:t>
            </a:fld>
            <a:endParaRPr lang="en-US"/>
          </a:p>
        </p:txBody>
      </p:sp>
      <p:sp>
        <p:nvSpPr>
          <p:cNvPr id="15" name="Rectangle 14">
            <a:extLst>
              <a:ext uri="{FF2B5EF4-FFF2-40B4-BE49-F238E27FC236}">
                <a16:creationId xmlns:a16="http://schemas.microsoft.com/office/drawing/2014/main" id="{13A8C91E-D1B2-43EF-A9E1-6F7D5ACE4CDE}"/>
              </a:ext>
            </a:extLst>
          </p:cNvPr>
          <p:cNvSpPr/>
          <p:nvPr userDrawn="1"/>
        </p:nvSpPr>
        <p:spPr>
          <a:xfrm>
            <a:off x="0" y="0"/>
            <a:ext cx="12192000" cy="664234"/>
          </a:xfrm>
          <a:prstGeom prst="rect">
            <a:avLst/>
          </a:prstGeom>
          <a:gradFill flip="none" rotWithShape="1">
            <a:gsLst>
              <a:gs pos="0">
                <a:srgbClr val="0070C0"/>
              </a:gs>
              <a:gs pos="61000">
                <a:schemeClr val="bg1">
                  <a:lumMod val="95000"/>
                </a:schemeClr>
              </a:gs>
              <a:gs pos="100000">
                <a:srgbClr val="ECA414"/>
              </a:gs>
            </a:gsLst>
            <a:path path="circle">
              <a:fillToRect r="100000" b="100000"/>
            </a:path>
            <a:tileRect l="-100000" t="-100000"/>
          </a:gradFill>
          <a:ln>
            <a:no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39374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2FDD1-37E6-4CFC-979B-862B2E1EB7E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16D25F5-8B80-49F5-8554-2B6CC384C58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BA41CAF-B144-4577-A5B2-C15BCE0B5FA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DBD03D2-CB04-403F-AE3A-1EEA9F278D3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2F0E9D5-9DEA-4C76-A9CE-1206E79FB37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29E4A44-D533-4FF9-B097-8B6AA254D9C1}"/>
              </a:ext>
            </a:extLst>
          </p:cNvPr>
          <p:cNvSpPr>
            <a:spLocks noGrp="1"/>
          </p:cNvSpPr>
          <p:nvPr>
            <p:ph type="dt" sz="half" idx="10"/>
          </p:nvPr>
        </p:nvSpPr>
        <p:spPr/>
        <p:txBody>
          <a:bodyPr/>
          <a:lstStyle/>
          <a:p>
            <a:fld id="{E83AC48E-1113-4B7D-986F-35F93A89784C}" type="datetime1">
              <a:rPr lang="en-US" smtClean="0"/>
              <a:t>9/20/2023</a:t>
            </a:fld>
            <a:endParaRPr lang="en-US"/>
          </a:p>
        </p:txBody>
      </p:sp>
      <p:sp>
        <p:nvSpPr>
          <p:cNvPr id="8" name="Footer Placeholder 7">
            <a:extLst>
              <a:ext uri="{FF2B5EF4-FFF2-40B4-BE49-F238E27FC236}">
                <a16:creationId xmlns:a16="http://schemas.microsoft.com/office/drawing/2014/main" id="{31F1AB3C-1E20-4C58-86D3-51DBA12A0C4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88ECFB8-63D6-4019-8E5A-DA3996708184}"/>
              </a:ext>
            </a:extLst>
          </p:cNvPr>
          <p:cNvSpPr>
            <a:spLocks noGrp="1"/>
          </p:cNvSpPr>
          <p:nvPr>
            <p:ph type="sldNum" sz="quarter" idx="12"/>
          </p:nvPr>
        </p:nvSpPr>
        <p:spPr/>
        <p:txBody>
          <a:bodyPr/>
          <a:lstStyle/>
          <a:p>
            <a:fld id="{AA23F317-1826-4FDD-9EF4-5F72BC272117}" type="slidenum">
              <a:rPr lang="en-US" smtClean="0"/>
              <a:t>‹#›</a:t>
            </a:fld>
            <a:endParaRPr lang="en-US"/>
          </a:p>
        </p:txBody>
      </p:sp>
    </p:spTree>
    <p:extLst>
      <p:ext uri="{BB962C8B-B14F-4D97-AF65-F5344CB8AC3E}">
        <p14:creationId xmlns:p14="http://schemas.microsoft.com/office/powerpoint/2010/main" val="4133205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C0B05-9C11-41AB-8014-83CF10A3783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ABA2424-C914-499A-99A5-4DBA8F78D841}"/>
              </a:ext>
            </a:extLst>
          </p:cNvPr>
          <p:cNvSpPr>
            <a:spLocks noGrp="1"/>
          </p:cNvSpPr>
          <p:nvPr>
            <p:ph type="dt" sz="half" idx="10"/>
          </p:nvPr>
        </p:nvSpPr>
        <p:spPr/>
        <p:txBody>
          <a:bodyPr/>
          <a:lstStyle/>
          <a:p>
            <a:fld id="{4757B651-169C-4D61-9444-B0597E4F7CD8}" type="datetime1">
              <a:rPr lang="en-US" smtClean="0"/>
              <a:t>9/20/2023</a:t>
            </a:fld>
            <a:endParaRPr lang="en-US"/>
          </a:p>
        </p:txBody>
      </p:sp>
      <p:sp>
        <p:nvSpPr>
          <p:cNvPr id="4" name="Footer Placeholder 3">
            <a:extLst>
              <a:ext uri="{FF2B5EF4-FFF2-40B4-BE49-F238E27FC236}">
                <a16:creationId xmlns:a16="http://schemas.microsoft.com/office/drawing/2014/main" id="{7EB689B3-7FB3-4FEB-82F4-8FC5665FCDF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E65372C-5C8A-411A-9369-EB828E65C58B}"/>
              </a:ext>
            </a:extLst>
          </p:cNvPr>
          <p:cNvSpPr>
            <a:spLocks noGrp="1"/>
          </p:cNvSpPr>
          <p:nvPr>
            <p:ph type="sldNum" sz="quarter" idx="12"/>
          </p:nvPr>
        </p:nvSpPr>
        <p:spPr/>
        <p:txBody>
          <a:bodyPr/>
          <a:lstStyle/>
          <a:p>
            <a:fld id="{AA23F317-1826-4FDD-9EF4-5F72BC272117}" type="slidenum">
              <a:rPr lang="en-US" smtClean="0"/>
              <a:t>‹#›</a:t>
            </a:fld>
            <a:endParaRPr lang="en-US"/>
          </a:p>
        </p:txBody>
      </p:sp>
    </p:spTree>
    <p:extLst>
      <p:ext uri="{BB962C8B-B14F-4D97-AF65-F5344CB8AC3E}">
        <p14:creationId xmlns:p14="http://schemas.microsoft.com/office/powerpoint/2010/main" val="3108794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7AE598-06FD-473F-A926-50526E0129E7}"/>
              </a:ext>
            </a:extLst>
          </p:cNvPr>
          <p:cNvSpPr>
            <a:spLocks noGrp="1"/>
          </p:cNvSpPr>
          <p:nvPr>
            <p:ph type="dt" sz="half" idx="10"/>
          </p:nvPr>
        </p:nvSpPr>
        <p:spPr/>
        <p:txBody>
          <a:bodyPr/>
          <a:lstStyle/>
          <a:p>
            <a:fld id="{E2F7A275-77EA-4D7D-8692-D7636E06C67B}" type="datetime1">
              <a:rPr lang="en-US" smtClean="0"/>
              <a:t>9/20/2023</a:t>
            </a:fld>
            <a:endParaRPr lang="en-US"/>
          </a:p>
        </p:txBody>
      </p:sp>
      <p:sp>
        <p:nvSpPr>
          <p:cNvPr id="3" name="Footer Placeholder 2">
            <a:extLst>
              <a:ext uri="{FF2B5EF4-FFF2-40B4-BE49-F238E27FC236}">
                <a16:creationId xmlns:a16="http://schemas.microsoft.com/office/drawing/2014/main" id="{5A898380-51C2-4425-B356-7399E215080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A38E2A2-D102-49EB-975F-AA5F34AEB356}"/>
              </a:ext>
            </a:extLst>
          </p:cNvPr>
          <p:cNvSpPr>
            <a:spLocks noGrp="1"/>
          </p:cNvSpPr>
          <p:nvPr>
            <p:ph type="sldNum" sz="quarter" idx="12"/>
          </p:nvPr>
        </p:nvSpPr>
        <p:spPr/>
        <p:txBody>
          <a:bodyPr/>
          <a:lstStyle/>
          <a:p>
            <a:fld id="{AA23F317-1826-4FDD-9EF4-5F72BC272117}" type="slidenum">
              <a:rPr lang="en-US" smtClean="0"/>
              <a:t>‹#›</a:t>
            </a:fld>
            <a:endParaRPr lang="en-US"/>
          </a:p>
        </p:txBody>
      </p:sp>
    </p:spTree>
    <p:extLst>
      <p:ext uri="{BB962C8B-B14F-4D97-AF65-F5344CB8AC3E}">
        <p14:creationId xmlns:p14="http://schemas.microsoft.com/office/powerpoint/2010/main" val="3022063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8E3C8F-58AE-44F2-A218-71884B2AA68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F843D13-9434-4067-8089-E1462B3BF1A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C76C38E-2C3A-4F9B-9377-4ADEECEAF2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E79ED21-E145-4CD4-8F21-B1F27DE1B535}"/>
              </a:ext>
            </a:extLst>
          </p:cNvPr>
          <p:cNvSpPr>
            <a:spLocks noGrp="1"/>
          </p:cNvSpPr>
          <p:nvPr>
            <p:ph type="dt" sz="half" idx="10"/>
          </p:nvPr>
        </p:nvSpPr>
        <p:spPr/>
        <p:txBody>
          <a:bodyPr/>
          <a:lstStyle/>
          <a:p>
            <a:fld id="{151F2A29-300C-4966-A4FD-F3BC8AF85B08}" type="datetime1">
              <a:rPr lang="en-US" smtClean="0"/>
              <a:t>9/20/2023</a:t>
            </a:fld>
            <a:endParaRPr lang="en-US"/>
          </a:p>
        </p:txBody>
      </p:sp>
      <p:sp>
        <p:nvSpPr>
          <p:cNvPr id="6" name="Footer Placeholder 5">
            <a:extLst>
              <a:ext uri="{FF2B5EF4-FFF2-40B4-BE49-F238E27FC236}">
                <a16:creationId xmlns:a16="http://schemas.microsoft.com/office/drawing/2014/main" id="{EE9C32EC-B53B-4DB7-92D4-AAF8801A3AB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97A7B95-1092-4328-B824-998EF2B5C481}"/>
              </a:ext>
            </a:extLst>
          </p:cNvPr>
          <p:cNvSpPr>
            <a:spLocks noGrp="1"/>
          </p:cNvSpPr>
          <p:nvPr>
            <p:ph type="sldNum" sz="quarter" idx="12"/>
          </p:nvPr>
        </p:nvSpPr>
        <p:spPr/>
        <p:txBody>
          <a:bodyPr/>
          <a:lstStyle/>
          <a:p>
            <a:fld id="{AA23F317-1826-4FDD-9EF4-5F72BC272117}" type="slidenum">
              <a:rPr lang="en-US" smtClean="0"/>
              <a:t>‹#›</a:t>
            </a:fld>
            <a:endParaRPr lang="en-US"/>
          </a:p>
        </p:txBody>
      </p:sp>
    </p:spTree>
    <p:extLst>
      <p:ext uri="{BB962C8B-B14F-4D97-AF65-F5344CB8AC3E}">
        <p14:creationId xmlns:p14="http://schemas.microsoft.com/office/powerpoint/2010/main" val="39527625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C4256F-F115-4C9F-A0CE-DFF85D758BC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009A33D-2628-438F-8464-8D8F2EFEEFB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CCD11EF-FCC7-4001-B2E5-86EA803D43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EA8E234-282E-40DA-B9C0-76D6525DB88D}"/>
              </a:ext>
            </a:extLst>
          </p:cNvPr>
          <p:cNvSpPr>
            <a:spLocks noGrp="1"/>
          </p:cNvSpPr>
          <p:nvPr>
            <p:ph type="dt" sz="half" idx="10"/>
          </p:nvPr>
        </p:nvSpPr>
        <p:spPr/>
        <p:txBody>
          <a:bodyPr/>
          <a:lstStyle/>
          <a:p>
            <a:fld id="{86C0C9E8-2A81-43BC-AF32-6611FD6CC988}" type="datetime1">
              <a:rPr lang="en-US" smtClean="0"/>
              <a:t>9/20/2023</a:t>
            </a:fld>
            <a:endParaRPr lang="en-US"/>
          </a:p>
        </p:txBody>
      </p:sp>
      <p:sp>
        <p:nvSpPr>
          <p:cNvPr id="6" name="Footer Placeholder 5">
            <a:extLst>
              <a:ext uri="{FF2B5EF4-FFF2-40B4-BE49-F238E27FC236}">
                <a16:creationId xmlns:a16="http://schemas.microsoft.com/office/drawing/2014/main" id="{91FFE461-664B-460D-B442-7FA23E9399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E5FC328-45AE-4F41-9520-EB79713F19E3}"/>
              </a:ext>
            </a:extLst>
          </p:cNvPr>
          <p:cNvSpPr>
            <a:spLocks noGrp="1"/>
          </p:cNvSpPr>
          <p:nvPr>
            <p:ph type="sldNum" sz="quarter" idx="12"/>
          </p:nvPr>
        </p:nvSpPr>
        <p:spPr/>
        <p:txBody>
          <a:bodyPr/>
          <a:lstStyle/>
          <a:p>
            <a:fld id="{AA23F317-1826-4FDD-9EF4-5F72BC272117}" type="slidenum">
              <a:rPr lang="en-US" smtClean="0"/>
              <a:t>‹#›</a:t>
            </a:fld>
            <a:endParaRPr lang="en-US"/>
          </a:p>
        </p:txBody>
      </p:sp>
    </p:spTree>
    <p:extLst>
      <p:ext uri="{BB962C8B-B14F-4D97-AF65-F5344CB8AC3E}">
        <p14:creationId xmlns:p14="http://schemas.microsoft.com/office/powerpoint/2010/main" val="8334132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A188D64-E29D-438F-BB44-370DE18FDD80}"/>
              </a:ext>
            </a:extLst>
          </p:cNvPr>
          <p:cNvSpPr>
            <a:spLocks noGrp="1"/>
          </p:cNvSpPr>
          <p:nvPr>
            <p:ph type="title"/>
          </p:nvPr>
        </p:nvSpPr>
        <p:spPr>
          <a:xfrm>
            <a:off x="838200" y="500332"/>
            <a:ext cx="10515600" cy="1190356"/>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1DD485D0-6735-4027-A168-58624490CD3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294A69-6B0E-43F2-8D97-BB6E6F1787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50E6C2-7D26-483F-89C0-443CFAD18C65}" type="datetime1">
              <a:rPr lang="en-US" smtClean="0"/>
              <a:t>9/20/2023</a:t>
            </a:fld>
            <a:endParaRPr lang="en-US"/>
          </a:p>
        </p:txBody>
      </p:sp>
      <p:sp>
        <p:nvSpPr>
          <p:cNvPr id="5" name="Footer Placeholder 4">
            <a:extLst>
              <a:ext uri="{FF2B5EF4-FFF2-40B4-BE49-F238E27FC236}">
                <a16:creationId xmlns:a16="http://schemas.microsoft.com/office/drawing/2014/main" id="{CF9C16BE-305B-4855-9333-85CD35F86A4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DF65F33-2753-406D-8DAE-D19B36AEEC1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23F317-1826-4FDD-9EF4-5F72BC272117}" type="slidenum">
              <a:rPr lang="en-US" smtClean="0"/>
              <a:t>‹#›</a:t>
            </a:fld>
            <a:endParaRPr lang="en-US"/>
          </a:p>
        </p:txBody>
      </p:sp>
      <p:sp>
        <p:nvSpPr>
          <p:cNvPr id="7" name="fl" descr=" ">
            <a:extLst>
              <a:ext uri="{FF2B5EF4-FFF2-40B4-BE49-F238E27FC236}">
                <a16:creationId xmlns:a16="http://schemas.microsoft.com/office/drawing/2014/main" id="{394B164E-04C7-4291-8C86-D040511A1938}"/>
              </a:ext>
            </a:extLst>
          </p:cNvPr>
          <p:cNvSpPr txBox="1"/>
          <p:nvPr userDrawn="1"/>
        </p:nvSpPr>
        <p:spPr>
          <a:xfrm>
            <a:off x="0" y="6537960"/>
            <a:ext cx="12192000" cy="223138"/>
          </a:xfrm>
          <a:prstGeom prst="rect">
            <a:avLst/>
          </a:prstGeom>
          <a:noFill/>
        </p:spPr>
        <p:txBody>
          <a:bodyPr vert="horz" rtlCol="0">
            <a:spAutoFit/>
          </a:bodyPr>
          <a:lstStyle/>
          <a:p>
            <a:pPr algn="l"/>
            <a:r>
              <a:rPr lang="en-US" sz="850" b="0" i="0" u="none" baseline="0">
                <a:solidFill>
                  <a:srgbClr val="000000"/>
                </a:solidFill>
                <a:latin typeface="Microsoft Sans Serif" panose="020B0604020202020204" pitchFamily="34" charset="0"/>
              </a:rPr>
              <a:t> </a:t>
            </a:r>
          </a:p>
        </p:txBody>
      </p:sp>
    </p:spTree>
    <p:extLst>
      <p:ext uri="{BB962C8B-B14F-4D97-AF65-F5344CB8AC3E}">
        <p14:creationId xmlns:p14="http://schemas.microsoft.com/office/powerpoint/2010/main" val="159782509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Vu-Thuy_Nguyen@harvardpilgrim.org" TargetMode="Externa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espnet.atlassian.net/wiki/download/attachments/42074142/ESP%20Query%20Composer%20Projections.docx?version=2&amp;modificationDate=1591194268834&amp;cacheVersion=1&amp;api=v2" TargetMode="External"/><Relationship Id="rId2" Type="http://schemas.openxmlformats.org/officeDocument/2006/relationships/hyperlink" Target="https://www.ncbi.nlm.nih.gov/pubmed/28727539"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rocchio@commoninf.co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espnet.atlassian.net/wiki/spaces/EP/pages/42074142/MDPHnet+User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emily.neumann2@mass.gov" TargetMode="External"/><Relationship Id="rId2" Type="http://schemas.openxmlformats.org/officeDocument/2006/relationships/hyperlink" Target="https://querytool.mdphnet.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mailto:crocchio@commoninf.com" TargetMode="External"/><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espnet.atlassian.net/wiki/spaces/EP/pages/93585410/ESP+Algorithms"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BC538-7801-4FD1-9737-349860A2D427}"/>
              </a:ext>
            </a:extLst>
          </p:cNvPr>
          <p:cNvSpPr>
            <a:spLocks noGrp="1"/>
          </p:cNvSpPr>
          <p:nvPr>
            <p:ph type="ctrTitle"/>
          </p:nvPr>
        </p:nvSpPr>
        <p:spPr>
          <a:xfrm>
            <a:off x="1524000" y="901905"/>
            <a:ext cx="9144000" cy="3528014"/>
          </a:xfrm>
        </p:spPr>
        <p:txBody>
          <a:bodyPr>
            <a:noAutofit/>
          </a:bodyPr>
          <a:lstStyle/>
          <a:p>
            <a:r>
              <a:rPr lang="en-US" b="1" dirty="0"/>
              <a:t>Quick Guide</a:t>
            </a:r>
            <a:br>
              <a:rPr lang="en-US" b="1" dirty="0"/>
            </a:br>
            <a:r>
              <a:rPr lang="en-US" sz="6000" b="1" dirty="0"/>
              <a:t>Using the </a:t>
            </a:r>
            <a:r>
              <a:rPr lang="en-US" sz="6000" b="1" dirty="0" err="1"/>
              <a:t>MDPHnet</a:t>
            </a:r>
            <a:r>
              <a:rPr lang="en-US" sz="6000" b="1" dirty="0"/>
              <a:t> Query Composer Tool</a:t>
            </a:r>
            <a:br>
              <a:rPr lang="en-US" sz="6000" dirty="0"/>
            </a:br>
            <a:endParaRPr lang="en-US" sz="6000" dirty="0"/>
          </a:p>
        </p:txBody>
      </p:sp>
      <p:sp>
        <p:nvSpPr>
          <p:cNvPr id="5" name="Subtitle 4">
            <a:extLst>
              <a:ext uri="{FF2B5EF4-FFF2-40B4-BE49-F238E27FC236}">
                <a16:creationId xmlns:a16="http://schemas.microsoft.com/office/drawing/2014/main" id="{3A4DCDA1-ACFB-4F8E-8280-5CDFCE05291E}"/>
              </a:ext>
            </a:extLst>
          </p:cNvPr>
          <p:cNvSpPr>
            <a:spLocks noGrp="1"/>
          </p:cNvSpPr>
          <p:nvPr>
            <p:ph type="subTitle" idx="1"/>
          </p:nvPr>
        </p:nvSpPr>
        <p:spPr>
          <a:xfrm>
            <a:off x="1524000" y="4005942"/>
            <a:ext cx="9144000" cy="1251857"/>
          </a:xfrm>
        </p:spPr>
        <p:txBody>
          <a:bodyPr>
            <a:normAutofit lnSpcReduction="10000"/>
          </a:bodyPr>
          <a:lstStyle/>
          <a:p>
            <a:r>
              <a:rPr lang="en-US" dirty="0"/>
              <a:t>Revised by Thuy Nguyen, Harvard Pilgrim Health Care Institute,</a:t>
            </a:r>
          </a:p>
          <a:p>
            <a:r>
              <a:rPr lang="en-US" dirty="0">
                <a:hlinkClick r:id="rId2"/>
              </a:rPr>
              <a:t>Vu-Thuy_Nguyen@harvardpilgrim.org</a:t>
            </a:r>
            <a:endParaRPr lang="en-US" dirty="0"/>
          </a:p>
          <a:p>
            <a:r>
              <a:rPr lang="en-US" dirty="0"/>
              <a:t>Updated September 20, 2023</a:t>
            </a:r>
          </a:p>
        </p:txBody>
      </p:sp>
      <p:pic>
        <p:nvPicPr>
          <p:cNvPr id="9" name="Picture 8">
            <a:extLst>
              <a:ext uri="{FF2B5EF4-FFF2-40B4-BE49-F238E27FC236}">
                <a16:creationId xmlns:a16="http://schemas.microsoft.com/office/drawing/2014/main" id="{F15E3020-4A09-476C-BC01-8C82C3D926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6481" y="5567308"/>
            <a:ext cx="3961658" cy="833492"/>
          </a:xfrm>
          <a:prstGeom prst="rect">
            <a:avLst/>
          </a:prstGeom>
        </p:spPr>
      </p:pic>
      <p:pic>
        <p:nvPicPr>
          <p:cNvPr id="10" name="Picture 9" descr="http://mehi.masstech.org/sites/default/files/images/content/mdphnet_final_color.jpg">
            <a:extLst>
              <a:ext uri="{FF2B5EF4-FFF2-40B4-BE49-F238E27FC236}">
                <a16:creationId xmlns:a16="http://schemas.microsoft.com/office/drawing/2014/main" id="{847B1775-84AF-4EBE-9D7B-9FCF571CD8C8}"/>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8133805" y="5336176"/>
            <a:ext cx="3456759" cy="1160492"/>
          </a:xfrm>
          <a:prstGeom prst="rect">
            <a:avLst/>
          </a:prstGeom>
          <a:noFill/>
          <a:ln>
            <a:noFill/>
          </a:ln>
        </p:spPr>
      </p:pic>
      <p:sp>
        <p:nvSpPr>
          <p:cNvPr id="6" name="Slide Number Placeholder 5">
            <a:extLst>
              <a:ext uri="{FF2B5EF4-FFF2-40B4-BE49-F238E27FC236}">
                <a16:creationId xmlns:a16="http://schemas.microsoft.com/office/drawing/2014/main" id="{9847EAF1-0DC2-4CC6-853F-68275A375ABB}"/>
              </a:ext>
            </a:extLst>
          </p:cNvPr>
          <p:cNvSpPr>
            <a:spLocks noGrp="1"/>
          </p:cNvSpPr>
          <p:nvPr>
            <p:ph type="sldNum" sz="quarter" idx="12"/>
          </p:nvPr>
        </p:nvSpPr>
        <p:spPr/>
        <p:txBody>
          <a:bodyPr/>
          <a:lstStyle/>
          <a:p>
            <a:fld id="{AA23F317-1826-4FDD-9EF4-5F72BC272117}" type="slidenum">
              <a:rPr lang="en-US" smtClean="0"/>
              <a:t>1</a:t>
            </a:fld>
            <a:endParaRPr lang="en-US"/>
          </a:p>
        </p:txBody>
      </p:sp>
    </p:spTree>
    <p:extLst>
      <p:ext uri="{BB962C8B-B14F-4D97-AF65-F5344CB8AC3E}">
        <p14:creationId xmlns:p14="http://schemas.microsoft.com/office/powerpoint/2010/main" val="17675059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A61889-A2FC-4D5F-A53A-C8830C037EE8}"/>
              </a:ext>
            </a:extLst>
          </p:cNvPr>
          <p:cNvSpPr>
            <a:spLocks noGrp="1"/>
          </p:cNvSpPr>
          <p:nvPr>
            <p:ph type="title"/>
          </p:nvPr>
        </p:nvSpPr>
        <p:spPr/>
        <p:txBody>
          <a:bodyPr/>
          <a:lstStyle/>
          <a:p>
            <a:r>
              <a:rPr lang="en-US" dirty="0"/>
              <a:t>Zip code/location</a:t>
            </a:r>
          </a:p>
        </p:txBody>
      </p:sp>
      <p:sp>
        <p:nvSpPr>
          <p:cNvPr id="3" name="Content Placeholder 2">
            <a:extLst>
              <a:ext uri="{FF2B5EF4-FFF2-40B4-BE49-F238E27FC236}">
                <a16:creationId xmlns:a16="http://schemas.microsoft.com/office/drawing/2014/main" id="{330537BA-CB36-41CB-A53C-3A425D3C3E4B}"/>
              </a:ext>
            </a:extLst>
          </p:cNvPr>
          <p:cNvSpPr>
            <a:spLocks noGrp="1"/>
          </p:cNvSpPr>
          <p:nvPr>
            <p:ph idx="1"/>
          </p:nvPr>
        </p:nvSpPr>
        <p:spPr>
          <a:xfrm>
            <a:off x="655320" y="1690688"/>
            <a:ext cx="3368040" cy="4296405"/>
          </a:xfrm>
        </p:spPr>
        <p:txBody>
          <a:bodyPr>
            <a:normAutofit fontScale="92500" lnSpcReduction="10000"/>
          </a:bodyPr>
          <a:lstStyle/>
          <a:p>
            <a:r>
              <a:rPr lang="en-US" dirty="0"/>
              <a:t>You can select MA locations by selecting zip code or you can select the town names programmed into the Query Tool</a:t>
            </a:r>
          </a:p>
          <a:p>
            <a:r>
              <a:rPr lang="en-US" dirty="0"/>
              <a:t>If you want results for all of MA by town, then you will need to select all the town names into your query</a:t>
            </a:r>
          </a:p>
          <a:p>
            <a:endParaRPr lang="en-US" dirty="0"/>
          </a:p>
          <a:p>
            <a:endParaRPr lang="en-US" dirty="0"/>
          </a:p>
        </p:txBody>
      </p:sp>
      <p:pic>
        <p:nvPicPr>
          <p:cNvPr id="4" name="Picture 3">
            <a:extLst>
              <a:ext uri="{FF2B5EF4-FFF2-40B4-BE49-F238E27FC236}">
                <a16:creationId xmlns:a16="http://schemas.microsoft.com/office/drawing/2014/main" id="{77B42268-2581-4EA3-881D-59D96DEAB8DD}"/>
              </a:ext>
            </a:extLst>
          </p:cNvPr>
          <p:cNvPicPr>
            <a:picLocks noChangeAspect="1"/>
          </p:cNvPicPr>
          <p:nvPr/>
        </p:nvPicPr>
        <p:blipFill>
          <a:blip r:embed="rId2"/>
          <a:stretch>
            <a:fillRect/>
          </a:stretch>
        </p:blipFill>
        <p:spPr>
          <a:xfrm>
            <a:off x="4282779" y="1690688"/>
            <a:ext cx="7448973" cy="4838703"/>
          </a:xfrm>
          <a:prstGeom prst="rect">
            <a:avLst/>
          </a:prstGeom>
        </p:spPr>
      </p:pic>
      <p:sp>
        <p:nvSpPr>
          <p:cNvPr id="6" name="Footer Placeholder 5">
            <a:extLst>
              <a:ext uri="{FF2B5EF4-FFF2-40B4-BE49-F238E27FC236}">
                <a16:creationId xmlns:a16="http://schemas.microsoft.com/office/drawing/2014/main" id="{4DF4E474-B4E7-4B68-94C9-A346F71659D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3AE1220-1344-42A9-8CBD-E69F0FA5C48A}"/>
              </a:ext>
            </a:extLst>
          </p:cNvPr>
          <p:cNvSpPr>
            <a:spLocks noGrp="1"/>
          </p:cNvSpPr>
          <p:nvPr>
            <p:ph type="sldNum" sz="quarter" idx="12"/>
          </p:nvPr>
        </p:nvSpPr>
        <p:spPr/>
        <p:txBody>
          <a:bodyPr/>
          <a:lstStyle/>
          <a:p>
            <a:fld id="{AA23F317-1826-4FDD-9EF4-5F72BC272117}" type="slidenum">
              <a:rPr lang="en-US" smtClean="0"/>
              <a:t>10</a:t>
            </a:fld>
            <a:endParaRPr lang="en-US"/>
          </a:p>
        </p:txBody>
      </p:sp>
    </p:spTree>
    <p:extLst>
      <p:ext uri="{BB962C8B-B14F-4D97-AF65-F5344CB8AC3E}">
        <p14:creationId xmlns:p14="http://schemas.microsoft.com/office/powerpoint/2010/main" val="737878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7B02B-13E7-4125-A77C-847FBD737E44}"/>
              </a:ext>
            </a:extLst>
          </p:cNvPr>
          <p:cNvSpPr>
            <a:spLocks noGrp="1"/>
          </p:cNvSpPr>
          <p:nvPr>
            <p:ph type="title"/>
          </p:nvPr>
        </p:nvSpPr>
        <p:spPr/>
        <p:txBody>
          <a:bodyPr>
            <a:normAutofit fontScale="90000"/>
          </a:bodyPr>
          <a:lstStyle/>
          <a:p>
            <a:r>
              <a:rPr lang="en-US" dirty="0"/>
              <a:t>Request Form – Stratification and Observation Period</a:t>
            </a:r>
          </a:p>
        </p:txBody>
      </p:sp>
      <p:pic>
        <p:nvPicPr>
          <p:cNvPr id="8" name="Content Placeholder 7">
            <a:extLst>
              <a:ext uri="{FF2B5EF4-FFF2-40B4-BE49-F238E27FC236}">
                <a16:creationId xmlns:a16="http://schemas.microsoft.com/office/drawing/2014/main" id="{FB710EA8-ED97-4ED3-9721-F464A1F5B44B}"/>
              </a:ext>
            </a:extLst>
          </p:cNvPr>
          <p:cNvPicPr>
            <a:picLocks noGrp="1" noChangeAspect="1"/>
          </p:cNvPicPr>
          <p:nvPr>
            <p:ph sz="half" idx="1"/>
          </p:nvPr>
        </p:nvPicPr>
        <p:blipFill>
          <a:blip r:embed="rId2"/>
          <a:stretch>
            <a:fillRect/>
          </a:stretch>
        </p:blipFill>
        <p:spPr>
          <a:xfrm>
            <a:off x="838200" y="2052345"/>
            <a:ext cx="5181600" cy="2748366"/>
          </a:xfrm>
          <a:prstGeom prst="rect">
            <a:avLst/>
          </a:prstGeom>
        </p:spPr>
      </p:pic>
      <p:sp>
        <p:nvSpPr>
          <p:cNvPr id="5" name="Content Placeholder 4">
            <a:extLst>
              <a:ext uri="{FF2B5EF4-FFF2-40B4-BE49-F238E27FC236}">
                <a16:creationId xmlns:a16="http://schemas.microsoft.com/office/drawing/2014/main" id="{FAAE3C9B-1A15-46BB-A9A2-CFEDC2D337BE}"/>
              </a:ext>
            </a:extLst>
          </p:cNvPr>
          <p:cNvSpPr>
            <a:spLocks noGrp="1"/>
          </p:cNvSpPr>
          <p:nvPr>
            <p:ph sz="half" idx="2"/>
          </p:nvPr>
        </p:nvSpPr>
        <p:spPr>
          <a:xfrm>
            <a:off x="6172200" y="2054648"/>
            <a:ext cx="5181600" cy="4287778"/>
          </a:xfrm>
        </p:spPr>
        <p:txBody>
          <a:bodyPr/>
          <a:lstStyle/>
          <a:p>
            <a:r>
              <a:rPr lang="en-US" dirty="0"/>
              <a:t>You can view stratified results by selecting the variables you want to stratify by.</a:t>
            </a:r>
          </a:p>
          <a:p>
            <a:r>
              <a:rPr lang="en-US" dirty="0"/>
              <a:t>You can set the time period for your cohort in Observation Period Range</a:t>
            </a:r>
          </a:p>
        </p:txBody>
      </p:sp>
      <p:sp>
        <p:nvSpPr>
          <p:cNvPr id="4" name="Footer Placeholder 3">
            <a:extLst>
              <a:ext uri="{FF2B5EF4-FFF2-40B4-BE49-F238E27FC236}">
                <a16:creationId xmlns:a16="http://schemas.microsoft.com/office/drawing/2014/main" id="{F41B8884-B2EF-4C97-9EDC-0FAB4305C6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37DD71-B8A8-4629-93B8-7D9227D7777A}"/>
              </a:ext>
            </a:extLst>
          </p:cNvPr>
          <p:cNvSpPr>
            <a:spLocks noGrp="1"/>
          </p:cNvSpPr>
          <p:nvPr>
            <p:ph type="sldNum" sz="quarter" idx="12"/>
          </p:nvPr>
        </p:nvSpPr>
        <p:spPr/>
        <p:txBody>
          <a:bodyPr/>
          <a:lstStyle/>
          <a:p>
            <a:fld id="{AA23F317-1826-4FDD-9EF4-5F72BC272117}" type="slidenum">
              <a:rPr lang="en-US" smtClean="0"/>
              <a:t>11</a:t>
            </a:fld>
            <a:endParaRPr lang="en-US"/>
          </a:p>
        </p:txBody>
      </p:sp>
    </p:spTree>
    <p:extLst>
      <p:ext uri="{BB962C8B-B14F-4D97-AF65-F5344CB8AC3E}">
        <p14:creationId xmlns:p14="http://schemas.microsoft.com/office/powerpoint/2010/main" val="11511762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8114D0-E7D9-4784-9357-BA4E24FA3929}"/>
              </a:ext>
            </a:extLst>
          </p:cNvPr>
          <p:cNvSpPr>
            <a:spLocks noGrp="1"/>
          </p:cNvSpPr>
          <p:nvPr>
            <p:ph type="title"/>
          </p:nvPr>
        </p:nvSpPr>
        <p:spPr/>
        <p:txBody>
          <a:bodyPr/>
          <a:lstStyle/>
          <a:p>
            <a:r>
              <a:rPr lang="en-US" dirty="0"/>
              <a:t>Request Form – DataMart and Submit</a:t>
            </a:r>
          </a:p>
        </p:txBody>
      </p:sp>
      <p:sp>
        <p:nvSpPr>
          <p:cNvPr id="3" name="Content Placeholder 2">
            <a:extLst>
              <a:ext uri="{FF2B5EF4-FFF2-40B4-BE49-F238E27FC236}">
                <a16:creationId xmlns:a16="http://schemas.microsoft.com/office/drawing/2014/main" id="{43665686-1A7E-4A92-9798-5B6A7E17C68B}"/>
              </a:ext>
            </a:extLst>
          </p:cNvPr>
          <p:cNvSpPr>
            <a:spLocks noGrp="1"/>
          </p:cNvSpPr>
          <p:nvPr>
            <p:ph sz="half" idx="1"/>
          </p:nvPr>
        </p:nvSpPr>
        <p:spPr/>
        <p:txBody>
          <a:bodyPr>
            <a:normAutofit fontScale="85000" lnSpcReduction="10000"/>
          </a:bodyPr>
          <a:lstStyle/>
          <a:p>
            <a:r>
              <a:rPr lang="en-US" dirty="0"/>
              <a:t>Select which </a:t>
            </a:r>
            <a:r>
              <a:rPr lang="en-US" dirty="0" err="1"/>
              <a:t>MDPHnet</a:t>
            </a:r>
            <a:r>
              <a:rPr lang="en-US" dirty="0"/>
              <a:t> sites should receive your query request.</a:t>
            </a:r>
          </a:p>
          <a:p>
            <a:pPr lvl="1"/>
            <a:r>
              <a:rPr lang="en-US" dirty="0"/>
              <a:t>The term “data marts” are used to refer to participating sites.</a:t>
            </a:r>
          </a:p>
          <a:p>
            <a:pPr lvl="1"/>
            <a:r>
              <a:rPr lang="en-US" dirty="0"/>
              <a:t>OPS Test DataMart 1 and 2 are used to test the query against a dummy dataset. </a:t>
            </a:r>
          </a:p>
          <a:p>
            <a:pPr lvl="1"/>
            <a:r>
              <a:rPr lang="en-US" dirty="0" err="1"/>
              <a:t>Atrius</a:t>
            </a:r>
            <a:r>
              <a:rPr lang="en-US" dirty="0"/>
              <a:t>, CHA, and Mass League users only have access to their respective sites.</a:t>
            </a:r>
          </a:p>
          <a:p>
            <a:r>
              <a:rPr lang="en-US" dirty="0"/>
              <a:t>Hit Submit to send your query to each site.</a:t>
            </a:r>
          </a:p>
          <a:p>
            <a:r>
              <a:rPr lang="en-US" dirty="0"/>
              <a:t>You can also Save and come back later to edit your query before submitting.</a:t>
            </a:r>
          </a:p>
        </p:txBody>
      </p:sp>
      <p:pic>
        <p:nvPicPr>
          <p:cNvPr id="6" name="Content Placeholder 5">
            <a:extLst>
              <a:ext uri="{FF2B5EF4-FFF2-40B4-BE49-F238E27FC236}">
                <a16:creationId xmlns:a16="http://schemas.microsoft.com/office/drawing/2014/main" id="{8E2553EB-6BE9-42A8-BBFF-E78B491FABA6}"/>
              </a:ext>
            </a:extLst>
          </p:cNvPr>
          <p:cNvPicPr>
            <a:picLocks noGrp="1" noChangeAspect="1"/>
          </p:cNvPicPr>
          <p:nvPr>
            <p:ph sz="half" idx="2"/>
          </p:nvPr>
        </p:nvPicPr>
        <p:blipFill>
          <a:blip r:embed="rId2"/>
          <a:stretch>
            <a:fillRect/>
          </a:stretch>
        </p:blipFill>
        <p:spPr>
          <a:xfrm>
            <a:off x="6172200" y="2820828"/>
            <a:ext cx="5181600" cy="2360932"/>
          </a:xfrm>
          <a:prstGeom prst="rect">
            <a:avLst/>
          </a:prstGeom>
        </p:spPr>
      </p:pic>
      <p:sp>
        <p:nvSpPr>
          <p:cNvPr id="5" name="Footer Placeholder 4">
            <a:extLst>
              <a:ext uri="{FF2B5EF4-FFF2-40B4-BE49-F238E27FC236}">
                <a16:creationId xmlns:a16="http://schemas.microsoft.com/office/drawing/2014/main" id="{F7261C66-2DB3-41E7-B1F5-4F4E69109D3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EE4B233-F230-4732-A1A2-9782295CFE5D}"/>
              </a:ext>
            </a:extLst>
          </p:cNvPr>
          <p:cNvSpPr>
            <a:spLocks noGrp="1"/>
          </p:cNvSpPr>
          <p:nvPr>
            <p:ph type="sldNum" sz="quarter" idx="12"/>
          </p:nvPr>
        </p:nvSpPr>
        <p:spPr/>
        <p:txBody>
          <a:bodyPr/>
          <a:lstStyle/>
          <a:p>
            <a:fld id="{AA23F317-1826-4FDD-9EF4-5F72BC272117}" type="slidenum">
              <a:rPr lang="en-US" smtClean="0"/>
              <a:t>12</a:t>
            </a:fld>
            <a:endParaRPr lang="en-US"/>
          </a:p>
        </p:txBody>
      </p:sp>
    </p:spTree>
    <p:extLst>
      <p:ext uri="{BB962C8B-B14F-4D97-AF65-F5344CB8AC3E}">
        <p14:creationId xmlns:p14="http://schemas.microsoft.com/office/powerpoint/2010/main" val="20976162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7612EF-E678-41FF-B9DD-6E017F54B623}"/>
              </a:ext>
            </a:extLst>
          </p:cNvPr>
          <p:cNvSpPr>
            <a:spLocks noGrp="1"/>
          </p:cNvSpPr>
          <p:nvPr>
            <p:ph type="title"/>
          </p:nvPr>
        </p:nvSpPr>
        <p:spPr/>
        <p:txBody>
          <a:bodyPr/>
          <a:lstStyle/>
          <a:p>
            <a:r>
              <a:rPr lang="en-US" dirty="0"/>
              <a:t>View Results</a:t>
            </a:r>
          </a:p>
        </p:txBody>
      </p:sp>
      <p:sp>
        <p:nvSpPr>
          <p:cNvPr id="3" name="Content Placeholder 2">
            <a:extLst>
              <a:ext uri="{FF2B5EF4-FFF2-40B4-BE49-F238E27FC236}">
                <a16:creationId xmlns:a16="http://schemas.microsoft.com/office/drawing/2014/main" id="{F96B4164-640F-4A2D-99EC-1AFCADED7EEC}"/>
              </a:ext>
            </a:extLst>
          </p:cNvPr>
          <p:cNvSpPr>
            <a:spLocks noGrp="1"/>
          </p:cNvSpPr>
          <p:nvPr>
            <p:ph sz="half" idx="1"/>
          </p:nvPr>
        </p:nvSpPr>
        <p:spPr>
          <a:xfrm>
            <a:off x="660911" y="1709797"/>
            <a:ext cx="6085114" cy="4775670"/>
          </a:xfrm>
        </p:spPr>
        <p:txBody>
          <a:bodyPr>
            <a:normAutofit fontScale="85000" lnSpcReduction="10000"/>
          </a:bodyPr>
          <a:lstStyle/>
          <a:p>
            <a:r>
              <a:rPr lang="en-US" dirty="0"/>
              <a:t>You will get an email notifying you when your query has finished running at each site.</a:t>
            </a:r>
          </a:p>
          <a:p>
            <a:r>
              <a:rPr lang="en-US" dirty="0"/>
              <a:t>Log in and click on your query name from home page. On the next page, you will see a button near the bottom that says “View Results”. </a:t>
            </a:r>
          </a:p>
          <a:p>
            <a:pPr lvl="1"/>
            <a:r>
              <a:rPr lang="en-US" dirty="0"/>
              <a:t>Aggregate view is a table level view of results</a:t>
            </a:r>
          </a:p>
          <a:p>
            <a:pPr lvl="1"/>
            <a:r>
              <a:rPr lang="en-US" dirty="0"/>
              <a:t>Individual view is the same as aggregate but divided by data partner</a:t>
            </a:r>
          </a:p>
          <a:p>
            <a:pPr lvl="1"/>
            <a:r>
              <a:rPr lang="en-US" dirty="0"/>
              <a:t>Projected view shows estimates of prevalence with corrections based on US Census Data. </a:t>
            </a:r>
          </a:p>
          <a:p>
            <a:pPr lvl="1"/>
            <a:r>
              <a:rPr lang="en-US" dirty="0"/>
              <a:t>Note not all views are available depending on the structure of your query.</a:t>
            </a:r>
          </a:p>
          <a:p>
            <a:r>
              <a:rPr lang="en-US" dirty="0"/>
              <a:t>You can download results into an Excel or CSV file. </a:t>
            </a:r>
            <a:r>
              <a:rPr lang="en-US" sz="2100" dirty="0"/>
              <a:t>Results may take some time to load depending on size</a:t>
            </a:r>
            <a:endParaRPr lang="en-US" dirty="0"/>
          </a:p>
        </p:txBody>
      </p:sp>
      <p:pic>
        <p:nvPicPr>
          <p:cNvPr id="6" name="Content Placeholder 5">
            <a:extLst>
              <a:ext uri="{FF2B5EF4-FFF2-40B4-BE49-F238E27FC236}">
                <a16:creationId xmlns:a16="http://schemas.microsoft.com/office/drawing/2014/main" id="{010361DB-C17A-4C0D-B7C0-17E58FC56703}"/>
              </a:ext>
            </a:extLst>
          </p:cNvPr>
          <p:cNvPicPr>
            <a:picLocks noGrp="1" noChangeAspect="1"/>
          </p:cNvPicPr>
          <p:nvPr>
            <p:ph sz="half" idx="2"/>
          </p:nvPr>
        </p:nvPicPr>
        <p:blipFill>
          <a:blip r:embed="rId2"/>
          <a:stretch>
            <a:fillRect/>
          </a:stretch>
        </p:blipFill>
        <p:spPr>
          <a:xfrm>
            <a:off x="6715064" y="1709797"/>
            <a:ext cx="5181600" cy="1796416"/>
          </a:xfrm>
          <a:prstGeom prst="rect">
            <a:avLst/>
          </a:prstGeom>
        </p:spPr>
      </p:pic>
      <p:pic>
        <p:nvPicPr>
          <p:cNvPr id="4" name="Picture 3">
            <a:extLst>
              <a:ext uri="{FF2B5EF4-FFF2-40B4-BE49-F238E27FC236}">
                <a16:creationId xmlns:a16="http://schemas.microsoft.com/office/drawing/2014/main" id="{734F9796-7452-4AA0-A46A-CB2D39A08E77}"/>
              </a:ext>
            </a:extLst>
          </p:cNvPr>
          <p:cNvPicPr>
            <a:picLocks noChangeAspect="1"/>
          </p:cNvPicPr>
          <p:nvPr/>
        </p:nvPicPr>
        <p:blipFill>
          <a:blip r:embed="rId3"/>
          <a:stretch>
            <a:fillRect/>
          </a:stretch>
        </p:blipFill>
        <p:spPr>
          <a:xfrm>
            <a:off x="6639010" y="3774546"/>
            <a:ext cx="5541959" cy="1127654"/>
          </a:xfrm>
          <a:prstGeom prst="rect">
            <a:avLst/>
          </a:prstGeom>
        </p:spPr>
      </p:pic>
      <p:sp>
        <p:nvSpPr>
          <p:cNvPr id="7" name="Footer Placeholder 6">
            <a:extLst>
              <a:ext uri="{FF2B5EF4-FFF2-40B4-BE49-F238E27FC236}">
                <a16:creationId xmlns:a16="http://schemas.microsoft.com/office/drawing/2014/main" id="{50A2870A-FCC2-431E-B23B-7D8D3B121CF7}"/>
              </a:ext>
            </a:extLst>
          </p:cNvPr>
          <p:cNvSpPr>
            <a:spLocks noGrp="1"/>
          </p:cNvSpPr>
          <p:nvPr>
            <p:ph type="ftr" sz="quarter" idx="11"/>
          </p:nvPr>
        </p:nvSpPr>
        <p:spPr/>
        <p:txBody>
          <a:bodyPr/>
          <a:lstStyle/>
          <a:p>
            <a:endParaRPr lang="en-US"/>
          </a:p>
        </p:txBody>
      </p:sp>
      <p:sp>
        <p:nvSpPr>
          <p:cNvPr id="8" name="Slide Number Placeholder 7">
            <a:extLst>
              <a:ext uri="{FF2B5EF4-FFF2-40B4-BE49-F238E27FC236}">
                <a16:creationId xmlns:a16="http://schemas.microsoft.com/office/drawing/2014/main" id="{9645F2B8-AEC3-48D2-9321-837C565B6005}"/>
              </a:ext>
            </a:extLst>
          </p:cNvPr>
          <p:cNvSpPr>
            <a:spLocks noGrp="1"/>
          </p:cNvSpPr>
          <p:nvPr>
            <p:ph type="sldNum" sz="quarter" idx="12"/>
          </p:nvPr>
        </p:nvSpPr>
        <p:spPr/>
        <p:txBody>
          <a:bodyPr/>
          <a:lstStyle/>
          <a:p>
            <a:fld id="{AA23F317-1826-4FDD-9EF4-5F72BC272117}" type="slidenum">
              <a:rPr lang="en-US" smtClean="0"/>
              <a:t>13</a:t>
            </a:fld>
            <a:endParaRPr lang="en-US"/>
          </a:p>
        </p:txBody>
      </p:sp>
    </p:spTree>
    <p:extLst>
      <p:ext uri="{BB962C8B-B14F-4D97-AF65-F5344CB8AC3E}">
        <p14:creationId xmlns:p14="http://schemas.microsoft.com/office/powerpoint/2010/main" val="4960129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36B5E9-C955-435A-91FF-93504056B2E1}"/>
              </a:ext>
            </a:extLst>
          </p:cNvPr>
          <p:cNvSpPr>
            <a:spLocks noGrp="1"/>
          </p:cNvSpPr>
          <p:nvPr>
            <p:ph type="title"/>
          </p:nvPr>
        </p:nvSpPr>
        <p:spPr/>
        <p:txBody>
          <a:bodyPr/>
          <a:lstStyle/>
          <a:p>
            <a:r>
              <a:rPr lang="en-US" dirty="0"/>
              <a:t>Note on Stratification</a:t>
            </a:r>
          </a:p>
        </p:txBody>
      </p:sp>
      <p:sp>
        <p:nvSpPr>
          <p:cNvPr id="3" name="Content Placeholder 2">
            <a:extLst>
              <a:ext uri="{FF2B5EF4-FFF2-40B4-BE49-F238E27FC236}">
                <a16:creationId xmlns:a16="http://schemas.microsoft.com/office/drawing/2014/main" id="{9DD2FADE-DA06-4468-8CF3-B19E55F4ECE9}"/>
              </a:ext>
            </a:extLst>
          </p:cNvPr>
          <p:cNvSpPr>
            <a:spLocks noGrp="1"/>
          </p:cNvSpPr>
          <p:nvPr>
            <p:ph idx="1"/>
          </p:nvPr>
        </p:nvSpPr>
        <p:spPr/>
        <p:txBody>
          <a:bodyPr/>
          <a:lstStyle/>
          <a:p>
            <a:r>
              <a:rPr lang="en-US" dirty="0"/>
              <a:t>The patient counts are unique within the designated reporting period (e.g., month-year). For instance, you send an ICD-9 query for 250.1 from 1/2012 through 4/2013 and a person is coded with this in 2/2012, 6/2012, and 2/2013. If the result is stratified by year and month, the patient would be counted in three stratifications. If the query was stratified by year, the patient would be counted twice – one count for each year. A patient can only be counted once per stratification. To prevent double-counting, DO NOT sum person counts across periods. </a:t>
            </a:r>
          </a:p>
        </p:txBody>
      </p:sp>
      <p:sp>
        <p:nvSpPr>
          <p:cNvPr id="5" name="Footer Placeholder 4">
            <a:extLst>
              <a:ext uri="{FF2B5EF4-FFF2-40B4-BE49-F238E27FC236}">
                <a16:creationId xmlns:a16="http://schemas.microsoft.com/office/drawing/2014/main" id="{AD6AB680-5854-444A-9D3D-578DAD5BD9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59D941-CDFA-45E6-BECA-09A246F1744E}"/>
              </a:ext>
            </a:extLst>
          </p:cNvPr>
          <p:cNvSpPr>
            <a:spLocks noGrp="1"/>
          </p:cNvSpPr>
          <p:nvPr>
            <p:ph type="sldNum" sz="quarter" idx="12"/>
          </p:nvPr>
        </p:nvSpPr>
        <p:spPr/>
        <p:txBody>
          <a:bodyPr/>
          <a:lstStyle/>
          <a:p>
            <a:fld id="{AA23F317-1826-4FDD-9EF4-5F72BC272117}" type="slidenum">
              <a:rPr lang="en-US" smtClean="0"/>
              <a:t>14</a:t>
            </a:fld>
            <a:endParaRPr lang="en-US"/>
          </a:p>
        </p:txBody>
      </p:sp>
    </p:spTree>
    <p:extLst>
      <p:ext uri="{BB962C8B-B14F-4D97-AF65-F5344CB8AC3E}">
        <p14:creationId xmlns:p14="http://schemas.microsoft.com/office/powerpoint/2010/main" val="20303212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D327F-EC5F-4FF8-BC7E-E82189C34BCB}"/>
              </a:ext>
            </a:extLst>
          </p:cNvPr>
          <p:cNvSpPr>
            <a:spLocks noGrp="1"/>
          </p:cNvSpPr>
          <p:nvPr>
            <p:ph type="title"/>
          </p:nvPr>
        </p:nvSpPr>
        <p:spPr/>
        <p:txBody>
          <a:bodyPr/>
          <a:lstStyle/>
          <a:p>
            <a:r>
              <a:rPr lang="en-US" dirty="0"/>
              <a:t>Projected View</a:t>
            </a:r>
          </a:p>
        </p:txBody>
      </p:sp>
      <p:sp>
        <p:nvSpPr>
          <p:cNvPr id="3" name="Content Placeholder 2">
            <a:extLst>
              <a:ext uri="{FF2B5EF4-FFF2-40B4-BE49-F238E27FC236}">
                <a16:creationId xmlns:a16="http://schemas.microsoft.com/office/drawing/2014/main" id="{144D9FC3-FAC4-4477-957A-FD7CE7A61F20}"/>
              </a:ext>
            </a:extLst>
          </p:cNvPr>
          <p:cNvSpPr>
            <a:spLocks noGrp="1"/>
          </p:cNvSpPr>
          <p:nvPr>
            <p:ph idx="1"/>
          </p:nvPr>
        </p:nvSpPr>
        <p:spPr/>
        <p:txBody>
          <a:bodyPr>
            <a:normAutofit lnSpcReduction="10000"/>
          </a:bodyPr>
          <a:lstStyle/>
          <a:p>
            <a:r>
              <a:rPr lang="en-US" dirty="0"/>
              <a:t>Helps correct for skewed patient demographics among a network's data partners and provides estimated patient counts for locations not covered by the data partners. </a:t>
            </a:r>
          </a:p>
          <a:p>
            <a:r>
              <a:rPr lang="en-US" dirty="0"/>
              <a:t>Uses a dataset from the 2010 U.S. Census to generate three sets of stratified patient counts: observed patients, adjusted patient count, and projected patient count. </a:t>
            </a:r>
          </a:p>
          <a:p>
            <a:r>
              <a:rPr lang="en-US" u="sng" dirty="0">
                <a:hlinkClick r:id="rId2"/>
              </a:rPr>
              <a:t>Evaluated</a:t>
            </a:r>
            <a:r>
              <a:rPr lang="en-US" dirty="0"/>
              <a:t> against results from the Behavioral Risk Factor Surveillance System (BRFSS) state and small-area estimates.</a:t>
            </a:r>
          </a:p>
          <a:p>
            <a:r>
              <a:rPr lang="en-US" dirty="0"/>
              <a:t>Please see </a:t>
            </a:r>
            <a:r>
              <a:rPr lang="en-US" dirty="0">
                <a:hlinkClick r:id="rId3"/>
              </a:rPr>
              <a:t>this document </a:t>
            </a:r>
            <a:r>
              <a:rPr lang="en-US" dirty="0"/>
              <a:t>for in-depth guidance on using the Projected View</a:t>
            </a:r>
          </a:p>
        </p:txBody>
      </p:sp>
      <p:sp>
        <p:nvSpPr>
          <p:cNvPr id="5" name="Footer Placeholder 4">
            <a:extLst>
              <a:ext uri="{FF2B5EF4-FFF2-40B4-BE49-F238E27FC236}">
                <a16:creationId xmlns:a16="http://schemas.microsoft.com/office/drawing/2014/main" id="{0E7C6794-1E83-4FC2-A6B0-DC39B1451F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928C61-DB91-4DBF-985C-E6E2FA61F88E}"/>
              </a:ext>
            </a:extLst>
          </p:cNvPr>
          <p:cNvSpPr>
            <a:spLocks noGrp="1"/>
          </p:cNvSpPr>
          <p:nvPr>
            <p:ph type="sldNum" sz="quarter" idx="12"/>
          </p:nvPr>
        </p:nvSpPr>
        <p:spPr/>
        <p:txBody>
          <a:bodyPr/>
          <a:lstStyle/>
          <a:p>
            <a:fld id="{AA23F317-1826-4FDD-9EF4-5F72BC272117}" type="slidenum">
              <a:rPr lang="en-US" smtClean="0"/>
              <a:t>15</a:t>
            </a:fld>
            <a:endParaRPr lang="en-US"/>
          </a:p>
        </p:txBody>
      </p:sp>
    </p:spTree>
    <p:extLst>
      <p:ext uri="{BB962C8B-B14F-4D97-AF65-F5344CB8AC3E}">
        <p14:creationId xmlns:p14="http://schemas.microsoft.com/office/powerpoint/2010/main" val="25412678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988426-4D36-4A82-AF44-8A840D22C280}"/>
              </a:ext>
            </a:extLst>
          </p:cNvPr>
          <p:cNvSpPr>
            <a:spLocks noGrp="1"/>
          </p:cNvSpPr>
          <p:nvPr>
            <p:ph type="title"/>
          </p:nvPr>
        </p:nvSpPr>
        <p:spPr/>
        <p:txBody>
          <a:bodyPr/>
          <a:lstStyle/>
          <a:p>
            <a:r>
              <a:rPr lang="en-US" dirty="0"/>
              <a:t>SQL Queries</a:t>
            </a:r>
          </a:p>
        </p:txBody>
      </p:sp>
      <p:sp>
        <p:nvSpPr>
          <p:cNvPr id="3" name="Content Placeholder 2">
            <a:extLst>
              <a:ext uri="{FF2B5EF4-FFF2-40B4-BE49-F238E27FC236}">
                <a16:creationId xmlns:a16="http://schemas.microsoft.com/office/drawing/2014/main" id="{17317D79-5ECA-4683-A441-626348657A6F}"/>
              </a:ext>
            </a:extLst>
          </p:cNvPr>
          <p:cNvSpPr>
            <a:spLocks noGrp="1"/>
          </p:cNvSpPr>
          <p:nvPr>
            <p:ph idx="1"/>
          </p:nvPr>
        </p:nvSpPr>
        <p:spPr>
          <a:xfrm>
            <a:off x="3493008" y="1802471"/>
            <a:ext cx="7860792" cy="4374492"/>
          </a:xfrm>
        </p:spPr>
        <p:txBody>
          <a:bodyPr/>
          <a:lstStyle/>
          <a:p>
            <a:r>
              <a:rPr lang="en-US" dirty="0"/>
              <a:t>Pre-written SQL queries can be submitted directly into the query tool.</a:t>
            </a:r>
          </a:p>
          <a:p>
            <a:r>
              <a:rPr lang="en-US" dirty="0"/>
              <a:t>Used for lab results, medications, vital signs, and to consolidate queries that otherwise would need multiple runs using the query tool</a:t>
            </a:r>
          </a:p>
          <a:p>
            <a:r>
              <a:rPr lang="en-US" dirty="0"/>
              <a:t>Please contact Catherine </a:t>
            </a:r>
            <a:r>
              <a:rPr lang="en-US" dirty="0" err="1"/>
              <a:t>Rocchio</a:t>
            </a:r>
            <a:r>
              <a:rPr lang="en-US" dirty="0"/>
              <a:t> </a:t>
            </a:r>
            <a:r>
              <a:rPr lang="en-US" dirty="0">
                <a:hlinkClick r:id="rId2"/>
              </a:rPr>
              <a:t>crocchio@commoninf.com</a:t>
            </a:r>
            <a:r>
              <a:rPr lang="en-US" dirty="0"/>
              <a:t> for more questions on creating a SQL query.</a:t>
            </a:r>
          </a:p>
        </p:txBody>
      </p:sp>
      <p:pic>
        <p:nvPicPr>
          <p:cNvPr id="4" name="Content Placeholder 3">
            <a:extLst>
              <a:ext uri="{FF2B5EF4-FFF2-40B4-BE49-F238E27FC236}">
                <a16:creationId xmlns:a16="http://schemas.microsoft.com/office/drawing/2014/main" id="{9E8892A9-7A29-4C0D-95DE-AD60CDFBCF62}"/>
              </a:ext>
            </a:extLst>
          </p:cNvPr>
          <p:cNvPicPr>
            <a:picLocks noChangeAspect="1"/>
          </p:cNvPicPr>
          <p:nvPr/>
        </p:nvPicPr>
        <p:blipFill>
          <a:blip r:embed="rId3"/>
          <a:stretch>
            <a:fillRect/>
          </a:stretch>
        </p:blipFill>
        <p:spPr>
          <a:xfrm>
            <a:off x="332747" y="1802470"/>
            <a:ext cx="2876943" cy="4296405"/>
          </a:xfrm>
          <a:prstGeom prst="rect">
            <a:avLst/>
          </a:prstGeom>
        </p:spPr>
      </p:pic>
      <p:sp>
        <p:nvSpPr>
          <p:cNvPr id="5" name="Oval 4">
            <a:extLst>
              <a:ext uri="{FF2B5EF4-FFF2-40B4-BE49-F238E27FC236}">
                <a16:creationId xmlns:a16="http://schemas.microsoft.com/office/drawing/2014/main" id="{687B2148-A884-467B-9EA8-70BA43FC168E}"/>
              </a:ext>
            </a:extLst>
          </p:cNvPr>
          <p:cNvSpPr/>
          <p:nvPr/>
        </p:nvSpPr>
        <p:spPr>
          <a:xfrm>
            <a:off x="505097" y="2840300"/>
            <a:ext cx="844732" cy="203900"/>
          </a:xfrm>
          <a:prstGeom prst="ellipse">
            <a:avLst/>
          </a:prstGeom>
          <a:noFill/>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4172F11F-92C1-4651-8D00-E86A38C5BCD8}"/>
              </a:ext>
            </a:extLst>
          </p:cNvPr>
          <p:cNvSpPr>
            <a:spLocks noGrp="1"/>
          </p:cNvSpPr>
          <p:nvPr>
            <p:ph type="ftr" sz="quarter" idx="11"/>
          </p:nvPr>
        </p:nvSpPr>
        <p:spPr/>
        <p:txBody>
          <a:bodyPr/>
          <a:lstStyle/>
          <a:p>
            <a:endParaRPr lang="en-US"/>
          </a:p>
        </p:txBody>
      </p:sp>
      <p:sp>
        <p:nvSpPr>
          <p:cNvPr id="8" name="Slide Number Placeholder 7">
            <a:extLst>
              <a:ext uri="{FF2B5EF4-FFF2-40B4-BE49-F238E27FC236}">
                <a16:creationId xmlns:a16="http://schemas.microsoft.com/office/drawing/2014/main" id="{9434F844-B440-4114-9C65-01B24050A6CA}"/>
              </a:ext>
            </a:extLst>
          </p:cNvPr>
          <p:cNvSpPr>
            <a:spLocks noGrp="1"/>
          </p:cNvSpPr>
          <p:nvPr>
            <p:ph type="sldNum" sz="quarter" idx="12"/>
          </p:nvPr>
        </p:nvSpPr>
        <p:spPr/>
        <p:txBody>
          <a:bodyPr/>
          <a:lstStyle/>
          <a:p>
            <a:fld id="{AA23F317-1826-4FDD-9EF4-5F72BC272117}" type="slidenum">
              <a:rPr lang="en-US" smtClean="0"/>
              <a:t>16</a:t>
            </a:fld>
            <a:endParaRPr lang="en-US"/>
          </a:p>
        </p:txBody>
      </p:sp>
    </p:spTree>
    <p:extLst>
      <p:ext uri="{BB962C8B-B14F-4D97-AF65-F5344CB8AC3E}">
        <p14:creationId xmlns:p14="http://schemas.microsoft.com/office/powerpoint/2010/main" val="33262172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322B1-4F26-4D37-82B7-021271ECC2F9}"/>
              </a:ext>
            </a:extLst>
          </p:cNvPr>
          <p:cNvSpPr>
            <a:spLocks noGrp="1"/>
          </p:cNvSpPr>
          <p:nvPr>
            <p:ph type="title"/>
          </p:nvPr>
        </p:nvSpPr>
        <p:spPr>
          <a:xfrm>
            <a:off x="653796" y="665508"/>
            <a:ext cx="10515600" cy="931563"/>
          </a:xfrm>
        </p:spPr>
        <p:txBody>
          <a:bodyPr/>
          <a:lstStyle/>
          <a:p>
            <a:r>
              <a:rPr lang="en-US" dirty="0"/>
              <a:t>SQL Query Example</a:t>
            </a:r>
          </a:p>
        </p:txBody>
      </p:sp>
      <p:sp>
        <p:nvSpPr>
          <p:cNvPr id="3" name="Content Placeholder 2">
            <a:extLst>
              <a:ext uri="{FF2B5EF4-FFF2-40B4-BE49-F238E27FC236}">
                <a16:creationId xmlns:a16="http://schemas.microsoft.com/office/drawing/2014/main" id="{27A6DC59-65CD-4B6F-BCFA-2A6069D3FDDA}"/>
              </a:ext>
            </a:extLst>
          </p:cNvPr>
          <p:cNvSpPr>
            <a:spLocks noGrp="1"/>
          </p:cNvSpPr>
          <p:nvPr>
            <p:ph idx="1"/>
          </p:nvPr>
        </p:nvSpPr>
        <p:spPr>
          <a:xfrm>
            <a:off x="701040" y="1690688"/>
            <a:ext cx="10515600" cy="4876859"/>
          </a:xfrm>
        </p:spPr>
        <p:txBody>
          <a:bodyPr>
            <a:noAutofit/>
          </a:bodyPr>
          <a:lstStyle/>
          <a:p>
            <a:pPr marL="0" indent="0">
              <a:buNone/>
            </a:pPr>
            <a:r>
              <a:rPr lang="en-US" sz="1600" dirty="0"/>
              <a:t>select count(distinct </a:t>
            </a:r>
            <a:r>
              <a:rPr lang="en-US" sz="1600" dirty="0" err="1"/>
              <a:t>patid</a:t>
            </a:r>
            <a:r>
              <a:rPr lang="en-US" sz="1600" dirty="0"/>
              <a:t>), </a:t>
            </a:r>
            <a:br>
              <a:rPr lang="en-US" sz="1600" dirty="0"/>
            </a:br>
            <a:r>
              <a:rPr lang="en-US" sz="1600" dirty="0"/>
              <a:t>CASE when </a:t>
            </a:r>
            <a:r>
              <a:rPr lang="en-US" sz="1600" dirty="0" err="1"/>
              <a:t>date_part</a:t>
            </a:r>
            <a:r>
              <a:rPr lang="en-US" sz="1600" dirty="0"/>
              <a:t>('year', age('01-01-2018', </a:t>
            </a:r>
            <a:r>
              <a:rPr lang="en-US" sz="1600" dirty="0" err="1"/>
              <a:t>public.emr_patient.date_of_birth</a:t>
            </a:r>
            <a:r>
              <a:rPr lang="en-US" sz="1600" dirty="0"/>
              <a:t>)) &lt;= 9 then '0-9' when </a:t>
            </a:r>
            <a:r>
              <a:rPr lang="en-US" sz="1600" dirty="0" err="1"/>
              <a:t>date_part</a:t>
            </a:r>
            <a:r>
              <a:rPr lang="en-US" sz="1600" dirty="0"/>
              <a:t>('year', age('01-01-2018', </a:t>
            </a:r>
            <a:r>
              <a:rPr lang="en-US" sz="1600" dirty="0" err="1"/>
              <a:t>public.emr_patient.date_of_birth</a:t>
            </a:r>
            <a:r>
              <a:rPr lang="en-US" sz="1600" dirty="0"/>
              <a:t>)) &lt;= 19 then '10-19' when </a:t>
            </a:r>
            <a:r>
              <a:rPr lang="en-US" sz="1600" dirty="0" err="1"/>
              <a:t>date_part</a:t>
            </a:r>
            <a:r>
              <a:rPr lang="en-US" sz="1600" dirty="0"/>
              <a:t>('year', age('01-01-2018', </a:t>
            </a:r>
            <a:r>
              <a:rPr lang="en-US" sz="1600" dirty="0" err="1"/>
              <a:t>public.emr_patient.date_of_birth</a:t>
            </a:r>
            <a:r>
              <a:rPr lang="en-US" sz="1600" dirty="0"/>
              <a:t>)) &lt;= 29 then '20-29' when </a:t>
            </a:r>
            <a:r>
              <a:rPr lang="en-US" sz="1600" dirty="0" err="1"/>
              <a:t>date_part</a:t>
            </a:r>
            <a:r>
              <a:rPr lang="en-US" sz="1600" dirty="0"/>
              <a:t>('year', age('01-01-2018', </a:t>
            </a:r>
            <a:r>
              <a:rPr lang="en-US" sz="1600" dirty="0" err="1"/>
              <a:t>public.emr_patient.date_of_birth</a:t>
            </a:r>
            <a:r>
              <a:rPr lang="en-US" sz="1600" dirty="0"/>
              <a:t>)) &lt;= 39 then '30-39' when </a:t>
            </a:r>
            <a:r>
              <a:rPr lang="en-US" sz="1600" dirty="0" err="1"/>
              <a:t>date_part</a:t>
            </a:r>
            <a:r>
              <a:rPr lang="en-US" sz="1600" dirty="0"/>
              <a:t>('year', age('01-01-2018', </a:t>
            </a:r>
            <a:r>
              <a:rPr lang="en-US" sz="1600" dirty="0" err="1"/>
              <a:t>public.emr_patient.date_of_birth</a:t>
            </a:r>
            <a:r>
              <a:rPr lang="en-US" sz="1600" dirty="0"/>
              <a:t>)) &lt;= 49 then '40-49' when </a:t>
            </a:r>
            <a:r>
              <a:rPr lang="en-US" sz="1600" dirty="0" err="1"/>
              <a:t>date_part</a:t>
            </a:r>
            <a:r>
              <a:rPr lang="en-US" sz="1600" dirty="0"/>
              <a:t>('year', age('01-01-2018', </a:t>
            </a:r>
            <a:r>
              <a:rPr lang="en-US" sz="1600" dirty="0" err="1"/>
              <a:t>public.emr_patient.date_of_birth</a:t>
            </a:r>
            <a:r>
              <a:rPr lang="en-US" sz="1600" dirty="0"/>
              <a:t>)) &lt;= 59 then '50-59' when </a:t>
            </a:r>
            <a:r>
              <a:rPr lang="en-US" sz="1600" dirty="0" err="1"/>
              <a:t>date_part</a:t>
            </a:r>
            <a:r>
              <a:rPr lang="en-US" sz="1600" dirty="0"/>
              <a:t>('year', age('01-01-2018', </a:t>
            </a:r>
            <a:r>
              <a:rPr lang="en-US" sz="1600" dirty="0" err="1"/>
              <a:t>public.emr_patient.date_of_birth</a:t>
            </a:r>
            <a:r>
              <a:rPr lang="en-US" sz="1600" dirty="0"/>
              <a:t>)) &lt;= 69 then '60-69' when </a:t>
            </a:r>
            <a:r>
              <a:rPr lang="en-US" sz="1600" dirty="0" err="1"/>
              <a:t>date_part</a:t>
            </a:r>
            <a:r>
              <a:rPr lang="en-US" sz="1600" dirty="0"/>
              <a:t>('year', age('01-01-2018', </a:t>
            </a:r>
            <a:r>
              <a:rPr lang="en-US" sz="1600" dirty="0" err="1"/>
              <a:t>public.emr_patient.date_of_birth</a:t>
            </a:r>
            <a:r>
              <a:rPr lang="en-US" sz="1600" dirty="0"/>
              <a:t>)) &lt;= 79 then '70-79' when </a:t>
            </a:r>
            <a:r>
              <a:rPr lang="en-US" sz="1600" dirty="0" err="1"/>
              <a:t>date_part</a:t>
            </a:r>
            <a:r>
              <a:rPr lang="en-US" sz="1600" dirty="0"/>
              <a:t>('year', age('01-01-2018', </a:t>
            </a:r>
            <a:r>
              <a:rPr lang="en-US" sz="1600" dirty="0" err="1"/>
              <a:t>public.emr_patient.date_of_birth</a:t>
            </a:r>
            <a:r>
              <a:rPr lang="en-US" sz="1600" dirty="0"/>
              <a:t>)) &lt;= 89 then '80-89' when </a:t>
            </a:r>
            <a:r>
              <a:rPr lang="en-US" sz="1600" dirty="0" err="1"/>
              <a:t>date_part</a:t>
            </a:r>
            <a:r>
              <a:rPr lang="en-US" sz="1600" dirty="0"/>
              <a:t>('year', age('01-01-2018', </a:t>
            </a:r>
            <a:r>
              <a:rPr lang="en-US" sz="1600" dirty="0" err="1"/>
              <a:t>public.emr_patient.date_of_birth</a:t>
            </a:r>
            <a:r>
              <a:rPr lang="en-US" sz="1600" dirty="0"/>
              <a:t>)) &lt;= 99 then '90-99' else '100+' END age_group_10_yr, </a:t>
            </a:r>
            <a:br>
              <a:rPr lang="en-US" sz="1600" dirty="0"/>
            </a:br>
            <a:r>
              <a:rPr lang="en-US" sz="1600" dirty="0"/>
              <a:t>CASE when </a:t>
            </a:r>
            <a:r>
              <a:rPr lang="en-US" sz="1600" dirty="0" err="1"/>
              <a:t>race_ethnicity</a:t>
            </a:r>
            <a:r>
              <a:rPr lang="en-US" sz="1600" dirty="0"/>
              <a:t> = 0 then 'Unknown' when </a:t>
            </a:r>
            <a:r>
              <a:rPr lang="en-US" sz="1600" dirty="0" err="1"/>
              <a:t>race_ethnicity</a:t>
            </a:r>
            <a:r>
              <a:rPr lang="en-US" sz="1600" dirty="0"/>
              <a:t> = 1 then 'Native American' when </a:t>
            </a:r>
            <a:r>
              <a:rPr lang="en-US" sz="1600" dirty="0" err="1"/>
              <a:t>race_ethnicity</a:t>
            </a:r>
            <a:r>
              <a:rPr lang="en-US" sz="1600" dirty="0"/>
              <a:t> = 2 then 'Asian' when </a:t>
            </a:r>
            <a:r>
              <a:rPr lang="en-US" sz="1600" dirty="0" err="1"/>
              <a:t>race_ethnicity</a:t>
            </a:r>
            <a:r>
              <a:rPr lang="en-US" sz="1600" dirty="0"/>
              <a:t> = 3 then 'Black' when </a:t>
            </a:r>
            <a:r>
              <a:rPr lang="en-US" sz="1600" dirty="0" err="1"/>
              <a:t>race_ethnicity</a:t>
            </a:r>
            <a:r>
              <a:rPr lang="en-US" sz="1600" dirty="0"/>
              <a:t> = 5 then 'White' when </a:t>
            </a:r>
            <a:r>
              <a:rPr lang="en-US" sz="1600" dirty="0" err="1"/>
              <a:t>race_ethnicity</a:t>
            </a:r>
            <a:r>
              <a:rPr lang="en-US" sz="1600" dirty="0"/>
              <a:t> = 6 then 'Hispanic' END as </a:t>
            </a:r>
            <a:r>
              <a:rPr lang="en-US" sz="1600" dirty="0" err="1"/>
              <a:t>race_ethnicity</a:t>
            </a:r>
            <a:r>
              <a:rPr lang="en-US" sz="1600" dirty="0"/>
              <a:t>, </a:t>
            </a:r>
            <a:r>
              <a:rPr lang="en-US" sz="1600" dirty="0" err="1"/>
              <a:t>esp_demographic.sex</a:t>
            </a:r>
            <a:r>
              <a:rPr lang="en-US" sz="1600" dirty="0"/>
              <a:t> from </a:t>
            </a:r>
            <a:r>
              <a:rPr lang="en-US" sz="1600" dirty="0" err="1"/>
              <a:t>esp_demographic</a:t>
            </a:r>
            <a:r>
              <a:rPr lang="en-US" sz="1600" dirty="0"/>
              <a:t>, </a:t>
            </a:r>
            <a:r>
              <a:rPr lang="en-US" sz="1600" dirty="0" err="1"/>
              <a:t>public.emr_patient</a:t>
            </a:r>
            <a:r>
              <a:rPr lang="en-US" sz="1600" dirty="0"/>
              <a:t>, </a:t>
            </a:r>
            <a:r>
              <a:rPr lang="en-US" sz="1600" dirty="0" err="1"/>
              <a:t>emr_encounter</a:t>
            </a:r>
            <a:r>
              <a:rPr lang="en-US" sz="1600" dirty="0"/>
              <a:t>, </a:t>
            </a:r>
            <a:r>
              <a:rPr lang="en-US" sz="1600" dirty="0" err="1"/>
              <a:t>emr_encounter_dx_codes</a:t>
            </a:r>
            <a:r>
              <a:rPr lang="en-US" sz="1600" dirty="0"/>
              <a:t> as codes where </a:t>
            </a:r>
            <a:r>
              <a:rPr lang="en-US" sz="1600" dirty="0" err="1"/>
              <a:t>public.emr_encounter.date</a:t>
            </a:r>
            <a:r>
              <a:rPr lang="en-US" sz="1600" dirty="0"/>
              <a:t> &gt;= '01-JAN-2018' and </a:t>
            </a:r>
            <a:r>
              <a:rPr lang="en-US" sz="1600" dirty="0" err="1"/>
              <a:t>public.emr_encounter.date</a:t>
            </a:r>
            <a:r>
              <a:rPr lang="en-US" sz="1600" dirty="0"/>
              <a:t> &lt; '01-JAN-2020’ </a:t>
            </a:r>
            <a:br>
              <a:rPr lang="en-US" sz="1600" dirty="0"/>
            </a:br>
            <a:r>
              <a:rPr lang="en-US" sz="1600" dirty="0"/>
              <a:t>and </a:t>
            </a:r>
            <a:r>
              <a:rPr lang="en-US" sz="1600" dirty="0" err="1"/>
              <a:t>esp_demographic.patid</a:t>
            </a:r>
            <a:r>
              <a:rPr lang="en-US" sz="1600" dirty="0"/>
              <a:t> = </a:t>
            </a:r>
            <a:r>
              <a:rPr lang="en-US" sz="1600" dirty="0" err="1"/>
              <a:t>public.emr_patient.natural_key</a:t>
            </a:r>
            <a:r>
              <a:rPr lang="en-US" sz="1600" dirty="0"/>
              <a:t> and public.emr_patient.id = </a:t>
            </a:r>
            <a:r>
              <a:rPr lang="en-US" sz="1600" dirty="0" err="1"/>
              <a:t>public.emr_encounter.patient_id</a:t>
            </a:r>
            <a:r>
              <a:rPr lang="en-US" sz="1600" dirty="0"/>
              <a:t> and emr_encounter.id = </a:t>
            </a:r>
            <a:r>
              <a:rPr lang="en-US" sz="1600" dirty="0" err="1"/>
              <a:t>codes.encounter_id</a:t>
            </a:r>
            <a:r>
              <a:rPr lang="en-US" sz="1600" dirty="0"/>
              <a:t> and ( </a:t>
            </a:r>
            <a:r>
              <a:rPr lang="en-US" sz="1600" dirty="0" err="1"/>
              <a:t>emr_encounter.weight</a:t>
            </a:r>
            <a:r>
              <a:rPr lang="en-US" sz="1600" dirty="0"/>
              <a:t>&gt;0 or </a:t>
            </a:r>
            <a:r>
              <a:rPr lang="en-US" sz="1600" dirty="0" err="1"/>
              <a:t>emr_encounter.height</a:t>
            </a:r>
            <a:r>
              <a:rPr lang="en-US" sz="1600" dirty="0"/>
              <a:t>&gt;0 or </a:t>
            </a:r>
            <a:r>
              <a:rPr lang="en-US" sz="1600" dirty="0" err="1"/>
              <a:t>emr_encounter.bp_systolic</a:t>
            </a:r>
            <a:r>
              <a:rPr lang="en-US" sz="1600" dirty="0"/>
              <a:t>&gt;0 or </a:t>
            </a:r>
            <a:r>
              <a:rPr lang="en-US" sz="1600" dirty="0" err="1"/>
              <a:t>emr_encounter.bp_diastolic</a:t>
            </a:r>
            <a:r>
              <a:rPr lang="en-US" sz="1600" dirty="0"/>
              <a:t>&gt;0 or </a:t>
            </a:r>
            <a:r>
              <a:rPr lang="en-US" sz="1600" dirty="0" err="1"/>
              <a:t>emr_encounter.temperature</a:t>
            </a:r>
            <a:r>
              <a:rPr lang="en-US" sz="1600" dirty="0"/>
              <a:t>&gt;0 or </a:t>
            </a:r>
            <a:r>
              <a:rPr lang="en-US" sz="1600" dirty="0" err="1"/>
              <a:t>emr_encounter.pregnant</a:t>
            </a:r>
            <a:r>
              <a:rPr lang="en-US" sz="1600" dirty="0"/>
              <a:t>=TRUE or </a:t>
            </a:r>
            <a:r>
              <a:rPr lang="en-US" sz="1600" dirty="0" err="1"/>
              <a:t>emr_encounter.edd</a:t>
            </a:r>
            <a:r>
              <a:rPr lang="en-US" sz="1600" dirty="0"/>
              <a:t> is not null or exists (select null from </a:t>
            </a:r>
            <a:r>
              <a:rPr lang="en-US" sz="1600" dirty="0" err="1"/>
              <a:t>emr_encounter_dx_codes</a:t>
            </a:r>
            <a:r>
              <a:rPr lang="en-US" sz="1600" dirty="0"/>
              <a:t> dx where dx.encounter_id=emr_encounter.id and </a:t>
            </a:r>
            <a:r>
              <a:rPr lang="en-US" sz="1600" dirty="0" err="1"/>
              <a:t>codes.dx_code_id</a:t>
            </a:r>
            <a:r>
              <a:rPr lang="en-US" sz="1600" dirty="0"/>
              <a:t>&lt;&gt;'icd9:799.9') ) </a:t>
            </a:r>
            <a:br>
              <a:rPr lang="en-US" sz="1600" dirty="0"/>
            </a:br>
            <a:r>
              <a:rPr lang="en-US" sz="1600" dirty="0"/>
              <a:t>group by age_group_10_yr, sex, </a:t>
            </a:r>
            <a:r>
              <a:rPr lang="en-US" sz="1600" dirty="0" err="1"/>
              <a:t>race_ethnicity</a:t>
            </a:r>
            <a:r>
              <a:rPr lang="en-US" sz="1600" dirty="0"/>
              <a:t> order by age_group_10_yr;</a:t>
            </a:r>
          </a:p>
        </p:txBody>
      </p:sp>
      <p:sp>
        <p:nvSpPr>
          <p:cNvPr id="4" name="Callout: Line 3">
            <a:extLst>
              <a:ext uri="{FF2B5EF4-FFF2-40B4-BE49-F238E27FC236}">
                <a16:creationId xmlns:a16="http://schemas.microsoft.com/office/drawing/2014/main" id="{06BF74D1-9686-4E92-BE63-5AA7FED710DD}"/>
              </a:ext>
            </a:extLst>
          </p:cNvPr>
          <p:cNvSpPr/>
          <p:nvPr/>
        </p:nvSpPr>
        <p:spPr>
          <a:xfrm>
            <a:off x="9674352" y="694944"/>
            <a:ext cx="1901952" cy="777240"/>
          </a:xfrm>
          <a:prstGeom prst="borderCallout1">
            <a:avLst>
              <a:gd name="adj1" fmla="val 18750"/>
              <a:gd name="adj2" fmla="val -8333"/>
              <a:gd name="adj3" fmla="val 150147"/>
              <a:gd name="adj4" fmla="val -59487"/>
            </a:avLst>
          </a:prstGeom>
        </p:spPr>
        <p:style>
          <a:lnRef idx="2">
            <a:schemeClr val="accent2"/>
          </a:lnRef>
          <a:fillRef idx="1">
            <a:schemeClr val="lt1"/>
          </a:fillRef>
          <a:effectRef idx="0">
            <a:schemeClr val="accent2"/>
          </a:effectRef>
          <a:fontRef idx="minor">
            <a:schemeClr val="dk1"/>
          </a:fontRef>
        </p:style>
        <p:txBody>
          <a:bodyPr rtlCol="0" anchor="ctr"/>
          <a:lstStyle/>
          <a:p>
            <a:r>
              <a:rPr lang="en-US" sz="1200" dirty="0"/>
              <a:t>This part of the code returns counts by age group as calculated from 1/1/2018</a:t>
            </a:r>
          </a:p>
        </p:txBody>
      </p:sp>
      <p:sp>
        <p:nvSpPr>
          <p:cNvPr id="5" name="Rectangle 4">
            <a:extLst>
              <a:ext uri="{FF2B5EF4-FFF2-40B4-BE49-F238E27FC236}">
                <a16:creationId xmlns:a16="http://schemas.microsoft.com/office/drawing/2014/main" id="{0EA86ECB-6F62-49EF-B2B4-AECA59EFD56D}"/>
              </a:ext>
            </a:extLst>
          </p:cNvPr>
          <p:cNvSpPr/>
          <p:nvPr/>
        </p:nvSpPr>
        <p:spPr>
          <a:xfrm>
            <a:off x="701040" y="1764792"/>
            <a:ext cx="10610088" cy="2377440"/>
          </a:xfrm>
          <a:prstGeom prst="rect">
            <a:avLst/>
          </a:prstGeom>
          <a:solidFill>
            <a:srgbClr val="FFC00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1087D912-A9C6-4815-B1DD-4910D5CB4E9E}"/>
              </a:ext>
            </a:extLst>
          </p:cNvPr>
          <p:cNvSpPr/>
          <p:nvPr/>
        </p:nvSpPr>
        <p:spPr>
          <a:xfrm>
            <a:off x="701040" y="4129117"/>
            <a:ext cx="10610088" cy="685800"/>
          </a:xfrm>
          <a:prstGeom prst="rect">
            <a:avLst/>
          </a:prstGeom>
          <a:solidFill>
            <a:schemeClr val="accent5">
              <a:lumMod val="60000"/>
              <a:lumOff val="4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allout: Line 6">
            <a:extLst>
              <a:ext uri="{FF2B5EF4-FFF2-40B4-BE49-F238E27FC236}">
                <a16:creationId xmlns:a16="http://schemas.microsoft.com/office/drawing/2014/main" id="{A20AD47E-A02A-4331-8444-73C2759A8875}"/>
              </a:ext>
            </a:extLst>
          </p:cNvPr>
          <p:cNvSpPr/>
          <p:nvPr/>
        </p:nvSpPr>
        <p:spPr>
          <a:xfrm>
            <a:off x="10290048" y="3337560"/>
            <a:ext cx="1725168" cy="480060"/>
          </a:xfrm>
          <a:prstGeom prst="borderCallout1">
            <a:avLst>
              <a:gd name="adj1" fmla="val 18750"/>
              <a:gd name="adj2" fmla="val -8333"/>
              <a:gd name="adj3" fmla="val 169195"/>
              <a:gd name="adj4" fmla="val -59968"/>
            </a:avLst>
          </a:prstGeom>
        </p:spPr>
        <p:style>
          <a:lnRef idx="2">
            <a:schemeClr val="accent2"/>
          </a:lnRef>
          <a:fillRef idx="1">
            <a:schemeClr val="lt1"/>
          </a:fillRef>
          <a:effectRef idx="0">
            <a:schemeClr val="accent2"/>
          </a:effectRef>
          <a:fontRef idx="minor">
            <a:schemeClr val="dk1"/>
          </a:fontRef>
        </p:style>
        <p:txBody>
          <a:bodyPr rtlCol="0" anchor="ctr"/>
          <a:lstStyle/>
          <a:p>
            <a:r>
              <a:rPr lang="en-US" sz="1200" dirty="0"/>
              <a:t>This block adds race/ethnicity categories</a:t>
            </a:r>
          </a:p>
        </p:txBody>
      </p:sp>
      <p:sp>
        <p:nvSpPr>
          <p:cNvPr id="8" name="Rectangle 7">
            <a:extLst>
              <a:ext uri="{FF2B5EF4-FFF2-40B4-BE49-F238E27FC236}">
                <a16:creationId xmlns:a16="http://schemas.microsoft.com/office/drawing/2014/main" id="{5C791D47-09D8-49FD-BB84-5B4F17A6FCC3}"/>
              </a:ext>
            </a:extLst>
          </p:cNvPr>
          <p:cNvSpPr/>
          <p:nvPr/>
        </p:nvSpPr>
        <p:spPr>
          <a:xfrm>
            <a:off x="701040" y="4803011"/>
            <a:ext cx="10610088" cy="460820"/>
          </a:xfrm>
          <a:prstGeom prst="rect">
            <a:avLst/>
          </a:prstGeom>
          <a:solidFill>
            <a:srgbClr val="FFC00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allout: Line 8">
            <a:extLst>
              <a:ext uri="{FF2B5EF4-FFF2-40B4-BE49-F238E27FC236}">
                <a16:creationId xmlns:a16="http://schemas.microsoft.com/office/drawing/2014/main" id="{4ED6ED4A-F1CB-4C75-8EB6-F2F99A3A9662}"/>
              </a:ext>
            </a:extLst>
          </p:cNvPr>
          <p:cNvSpPr/>
          <p:nvPr/>
        </p:nvSpPr>
        <p:spPr>
          <a:xfrm>
            <a:off x="10518648" y="4169762"/>
            <a:ext cx="1654302" cy="480060"/>
          </a:xfrm>
          <a:prstGeom prst="borderCallout1">
            <a:avLst>
              <a:gd name="adj1" fmla="val 18750"/>
              <a:gd name="adj2" fmla="val -8333"/>
              <a:gd name="adj3" fmla="val 192052"/>
              <a:gd name="adj4" fmla="val -48911"/>
            </a:avLst>
          </a:prstGeom>
        </p:spPr>
        <p:style>
          <a:lnRef idx="2">
            <a:schemeClr val="accent2"/>
          </a:lnRef>
          <a:fillRef idx="1">
            <a:schemeClr val="lt1"/>
          </a:fillRef>
          <a:effectRef idx="0">
            <a:schemeClr val="accent2"/>
          </a:effectRef>
          <a:fontRef idx="minor">
            <a:schemeClr val="dk1"/>
          </a:fontRef>
        </p:style>
        <p:txBody>
          <a:bodyPr rtlCol="0" anchor="ctr"/>
          <a:lstStyle/>
          <a:p>
            <a:r>
              <a:rPr lang="en-US" sz="1200" dirty="0"/>
              <a:t>Limits results to 2018-2019</a:t>
            </a:r>
          </a:p>
        </p:txBody>
      </p:sp>
      <p:sp>
        <p:nvSpPr>
          <p:cNvPr id="10" name="Rectangle 9">
            <a:extLst>
              <a:ext uri="{FF2B5EF4-FFF2-40B4-BE49-F238E27FC236}">
                <a16:creationId xmlns:a16="http://schemas.microsoft.com/office/drawing/2014/main" id="{F0408EE1-8780-4D93-912E-A91086D5F164}"/>
              </a:ext>
            </a:extLst>
          </p:cNvPr>
          <p:cNvSpPr/>
          <p:nvPr/>
        </p:nvSpPr>
        <p:spPr>
          <a:xfrm>
            <a:off x="701040" y="5263830"/>
            <a:ext cx="10610088" cy="1072961"/>
          </a:xfrm>
          <a:prstGeom prst="rect">
            <a:avLst/>
          </a:prstGeom>
          <a:solidFill>
            <a:schemeClr val="accent5">
              <a:lumMod val="60000"/>
              <a:lumOff val="4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Callout: Line 10">
            <a:extLst>
              <a:ext uri="{FF2B5EF4-FFF2-40B4-BE49-F238E27FC236}">
                <a16:creationId xmlns:a16="http://schemas.microsoft.com/office/drawing/2014/main" id="{A2C1C30D-E24F-4A92-B34E-CC9F62241B6B}"/>
              </a:ext>
            </a:extLst>
          </p:cNvPr>
          <p:cNvSpPr/>
          <p:nvPr/>
        </p:nvSpPr>
        <p:spPr>
          <a:xfrm>
            <a:off x="10643616" y="5150358"/>
            <a:ext cx="1529334" cy="621062"/>
          </a:xfrm>
          <a:prstGeom prst="borderCallout1">
            <a:avLst>
              <a:gd name="adj1" fmla="val 18750"/>
              <a:gd name="adj2" fmla="val -8333"/>
              <a:gd name="adj3" fmla="val 94909"/>
              <a:gd name="adj4" fmla="val -54680"/>
            </a:avLst>
          </a:prstGeom>
        </p:spPr>
        <p:style>
          <a:lnRef idx="2">
            <a:schemeClr val="accent2"/>
          </a:lnRef>
          <a:fillRef idx="1">
            <a:schemeClr val="lt1"/>
          </a:fillRef>
          <a:effectRef idx="0">
            <a:schemeClr val="accent2"/>
          </a:effectRef>
          <a:fontRef idx="minor">
            <a:schemeClr val="dk1"/>
          </a:fontRef>
        </p:style>
        <p:txBody>
          <a:bodyPr rtlCol="0" anchor="ctr"/>
          <a:lstStyle/>
          <a:p>
            <a:r>
              <a:rPr lang="en-US" sz="1200" dirty="0"/>
              <a:t>Limits results to people with inpatient encounters</a:t>
            </a:r>
          </a:p>
        </p:txBody>
      </p:sp>
      <p:sp>
        <p:nvSpPr>
          <p:cNvPr id="14" name="Rectangle 13">
            <a:extLst>
              <a:ext uri="{FF2B5EF4-FFF2-40B4-BE49-F238E27FC236}">
                <a16:creationId xmlns:a16="http://schemas.microsoft.com/office/drawing/2014/main" id="{4782195B-7086-4A96-BAE9-FB20FBC0C510}"/>
              </a:ext>
            </a:extLst>
          </p:cNvPr>
          <p:cNvSpPr/>
          <p:nvPr/>
        </p:nvSpPr>
        <p:spPr>
          <a:xfrm>
            <a:off x="701040" y="6346282"/>
            <a:ext cx="10610088" cy="230506"/>
          </a:xfrm>
          <a:prstGeom prst="rect">
            <a:avLst/>
          </a:prstGeom>
          <a:solidFill>
            <a:srgbClr val="FFC00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Callout: Line 14">
            <a:extLst>
              <a:ext uri="{FF2B5EF4-FFF2-40B4-BE49-F238E27FC236}">
                <a16:creationId xmlns:a16="http://schemas.microsoft.com/office/drawing/2014/main" id="{556A5737-1E94-47B7-8EDF-CB642FA9CC80}"/>
              </a:ext>
            </a:extLst>
          </p:cNvPr>
          <p:cNvSpPr/>
          <p:nvPr/>
        </p:nvSpPr>
        <p:spPr>
          <a:xfrm>
            <a:off x="10270998" y="6069199"/>
            <a:ext cx="1901952" cy="572452"/>
          </a:xfrm>
          <a:prstGeom prst="borderCallout1">
            <a:avLst>
              <a:gd name="adj1" fmla="val 18750"/>
              <a:gd name="adj2" fmla="val -8333"/>
              <a:gd name="adj3" fmla="val 30147"/>
              <a:gd name="adj4" fmla="val -142661"/>
            </a:avLst>
          </a:prstGeom>
        </p:spPr>
        <p:style>
          <a:lnRef idx="2">
            <a:schemeClr val="accent2"/>
          </a:lnRef>
          <a:fillRef idx="1">
            <a:schemeClr val="lt1"/>
          </a:fillRef>
          <a:effectRef idx="0">
            <a:schemeClr val="accent2"/>
          </a:effectRef>
          <a:fontRef idx="minor">
            <a:schemeClr val="dk1"/>
          </a:fontRef>
        </p:style>
        <p:txBody>
          <a:bodyPr rtlCol="0" anchor="ctr"/>
          <a:lstStyle/>
          <a:p>
            <a:r>
              <a:rPr lang="en-US" sz="1200" dirty="0"/>
              <a:t>You can add specific ICD9 or 10 codes here (or filter them out)</a:t>
            </a:r>
          </a:p>
        </p:txBody>
      </p:sp>
      <p:sp>
        <p:nvSpPr>
          <p:cNvPr id="16" name="Callout: Line 15">
            <a:extLst>
              <a:ext uri="{FF2B5EF4-FFF2-40B4-BE49-F238E27FC236}">
                <a16:creationId xmlns:a16="http://schemas.microsoft.com/office/drawing/2014/main" id="{4CE7123A-8586-498E-834C-F00EB7EB8C22}"/>
              </a:ext>
            </a:extLst>
          </p:cNvPr>
          <p:cNvSpPr/>
          <p:nvPr/>
        </p:nvSpPr>
        <p:spPr>
          <a:xfrm>
            <a:off x="8231886" y="6385429"/>
            <a:ext cx="1901952" cy="432372"/>
          </a:xfrm>
          <a:prstGeom prst="borderCallout1">
            <a:avLst>
              <a:gd name="adj1" fmla="val 18750"/>
              <a:gd name="adj2" fmla="val -8333"/>
              <a:gd name="adj3" fmla="val 22250"/>
              <a:gd name="adj4" fmla="val -64295"/>
            </a:avLst>
          </a:prstGeom>
        </p:spPr>
        <p:style>
          <a:lnRef idx="2">
            <a:schemeClr val="accent2"/>
          </a:lnRef>
          <a:fillRef idx="1">
            <a:schemeClr val="lt1"/>
          </a:fillRef>
          <a:effectRef idx="0">
            <a:schemeClr val="accent2"/>
          </a:effectRef>
          <a:fontRef idx="minor">
            <a:schemeClr val="dk1"/>
          </a:fontRef>
        </p:style>
        <p:txBody>
          <a:bodyPr rtlCol="0" anchor="ctr"/>
          <a:lstStyle/>
          <a:p>
            <a:r>
              <a:rPr lang="en-US" sz="1200" dirty="0"/>
              <a:t>Stratifies results by these categories</a:t>
            </a:r>
          </a:p>
        </p:txBody>
      </p:sp>
      <p:sp>
        <p:nvSpPr>
          <p:cNvPr id="17" name="TextBox 16">
            <a:extLst>
              <a:ext uri="{FF2B5EF4-FFF2-40B4-BE49-F238E27FC236}">
                <a16:creationId xmlns:a16="http://schemas.microsoft.com/office/drawing/2014/main" id="{577FE2DD-82A7-4DD3-8001-8DC0CE66B284}"/>
              </a:ext>
            </a:extLst>
          </p:cNvPr>
          <p:cNvSpPr txBox="1"/>
          <p:nvPr/>
        </p:nvSpPr>
        <p:spPr>
          <a:xfrm>
            <a:off x="701040" y="1389331"/>
            <a:ext cx="8017002" cy="276999"/>
          </a:xfrm>
          <a:prstGeom prst="rect">
            <a:avLst/>
          </a:prstGeom>
          <a:noFill/>
        </p:spPr>
        <p:txBody>
          <a:bodyPr wrap="square" rtlCol="0">
            <a:spAutoFit/>
          </a:bodyPr>
          <a:lstStyle/>
          <a:p>
            <a:r>
              <a:rPr lang="en-US" sz="1200" dirty="0">
                <a:solidFill>
                  <a:schemeClr val="tx1">
                    <a:lumMod val="50000"/>
                    <a:lumOff val="50000"/>
                  </a:schemeClr>
                </a:solidFill>
              </a:rPr>
              <a:t>This is an example of a query submitted as raw SQL. This specific query example gives counts of patients receiving care</a:t>
            </a:r>
          </a:p>
        </p:txBody>
      </p:sp>
      <p:sp>
        <p:nvSpPr>
          <p:cNvPr id="13" name="Footer Placeholder 12">
            <a:extLst>
              <a:ext uri="{FF2B5EF4-FFF2-40B4-BE49-F238E27FC236}">
                <a16:creationId xmlns:a16="http://schemas.microsoft.com/office/drawing/2014/main" id="{3A848F37-F778-46CF-B481-891AB36E69AB}"/>
              </a:ext>
            </a:extLst>
          </p:cNvPr>
          <p:cNvSpPr>
            <a:spLocks noGrp="1"/>
          </p:cNvSpPr>
          <p:nvPr>
            <p:ph type="ftr" sz="quarter" idx="11"/>
          </p:nvPr>
        </p:nvSpPr>
        <p:spPr/>
        <p:txBody>
          <a:bodyPr/>
          <a:lstStyle/>
          <a:p>
            <a:endParaRPr lang="en-US"/>
          </a:p>
        </p:txBody>
      </p:sp>
      <p:sp>
        <p:nvSpPr>
          <p:cNvPr id="18" name="Slide Number Placeholder 17">
            <a:extLst>
              <a:ext uri="{FF2B5EF4-FFF2-40B4-BE49-F238E27FC236}">
                <a16:creationId xmlns:a16="http://schemas.microsoft.com/office/drawing/2014/main" id="{59BE6A16-D0C2-4C13-827E-8617E45594E6}"/>
              </a:ext>
            </a:extLst>
          </p:cNvPr>
          <p:cNvSpPr>
            <a:spLocks noGrp="1"/>
          </p:cNvSpPr>
          <p:nvPr>
            <p:ph type="sldNum" sz="quarter" idx="12"/>
          </p:nvPr>
        </p:nvSpPr>
        <p:spPr/>
        <p:txBody>
          <a:bodyPr/>
          <a:lstStyle/>
          <a:p>
            <a:fld id="{AA23F317-1826-4FDD-9EF4-5F72BC272117}" type="slidenum">
              <a:rPr lang="en-US" smtClean="0"/>
              <a:t>17</a:t>
            </a:fld>
            <a:endParaRPr lang="en-US"/>
          </a:p>
        </p:txBody>
      </p:sp>
    </p:spTree>
    <p:extLst>
      <p:ext uri="{BB962C8B-B14F-4D97-AF65-F5344CB8AC3E}">
        <p14:creationId xmlns:p14="http://schemas.microsoft.com/office/powerpoint/2010/main" val="686062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9" grpId="0" animBg="1"/>
      <p:bldP spid="11" grpId="0" animBg="1"/>
      <p:bldP spid="15" grpId="0" animBg="1"/>
      <p:bldP spid="1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A715D-D58D-4C9E-B301-94F24AF5A166}"/>
              </a:ext>
            </a:extLst>
          </p:cNvPr>
          <p:cNvSpPr>
            <a:spLocks noGrp="1"/>
          </p:cNvSpPr>
          <p:nvPr>
            <p:ph type="title"/>
          </p:nvPr>
        </p:nvSpPr>
        <p:spPr/>
        <p:txBody>
          <a:bodyPr/>
          <a:lstStyle/>
          <a:p>
            <a:r>
              <a:rPr lang="en-US" dirty="0"/>
              <a:t>Password and Notifications</a:t>
            </a:r>
          </a:p>
        </p:txBody>
      </p:sp>
      <p:sp>
        <p:nvSpPr>
          <p:cNvPr id="3" name="Content Placeholder 2">
            <a:extLst>
              <a:ext uri="{FF2B5EF4-FFF2-40B4-BE49-F238E27FC236}">
                <a16:creationId xmlns:a16="http://schemas.microsoft.com/office/drawing/2014/main" id="{77EE0890-D750-44A1-A374-D1A5A9D52165}"/>
              </a:ext>
            </a:extLst>
          </p:cNvPr>
          <p:cNvSpPr>
            <a:spLocks noGrp="1"/>
          </p:cNvSpPr>
          <p:nvPr>
            <p:ph idx="1"/>
          </p:nvPr>
        </p:nvSpPr>
        <p:spPr>
          <a:xfrm>
            <a:off x="838200" y="1690689"/>
            <a:ext cx="4593336" cy="4486274"/>
          </a:xfrm>
        </p:spPr>
        <p:txBody>
          <a:bodyPr>
            <a:normAutofit/>
          </a:bodyPr>
          <a:lstStyle/>
          <a:p>
            <a:r>
              <a:rPr lang="en-US" dirty="0"/>
              <a:t>Click on Profile in the top menu to access your Account page. Then you can change your password here.</a:t>
            </a:r>
          </a:p>
          <a:p>
            <a:r>
              <a:rPr lang="en-US" dirty="0"/>
              <a:t>Click on the Notifications tab to change email notifications regarding your query (for admins, you can also choose to receive email when any query has been run at your site)</a:t>
            </a:r>
          </a:p>
        </p:txBody>
      </p:sp>
      <p:pic>
        <p:nvPicPr>
          <p:cNvPr id="5" name="Picture 4">
            <a:extLst>
              <a:ext uri="{FF2B5EF4-FFF2-40B4-BE49-F238E27FC236}">
                <a16:creationId xmlns:a16="http://schemas.microsoft.com/office/drawing/2014/main" id="{98CBD87B-5B87-4B7D-8B49-7353045782D6}"/>
              </a:ext>
            </a:extLst>
          </p:cNvPr>
          <p:cNvPicPr>
            <a:picLocks noChangeAspect="1"/>
          </p:cNvPicPr>
          <p:nvPr/>
        </p:nvPicPr>
        <p:blipFill>
          <a:blip r:embed="rId2"/>
          <a:stretch>
            <a:fillRect/>
          </a:stretch>
        </p:blipFill>
        <p:spPr>
          <a:xfrm>
            <a:off x="5592704" y="1690688"/>
            <a:ext cx="6443847" cy="2371491"/>
          </a:xfrm>
          <a:prstGeom prst="rect">
            <a:avLst/>
          </a:prstGeom>
        </p:spPr>
      </p:pic>
      <p:sp>
        <p:nvSpPr>
          <p:cNvPr id="6" name="Footer Placeholder 5">
            <a:extLst>
              <a:ext uri="{FF2B5EF4-FFF2-40B4-BE49-F238E27FC236}">
                <a16:creationId xmlns:a16="http://schemas.microsoft.com/office/drawing/2014/main" id="{C4800204-3854-406E-82B1-E3531BD7B40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A866C13-EAC4-4F39-96F0-08AAD6AD950C}"/>
              </a:ext>
            </a:extLst>
          </p:cNvPr>
          <p:cNvSpPr>
            <a:spLocks noGrp="1"/>
          </p:cNvSpPr>
          <p:nvPr>
            <p:ph type="sldNum" sz="quarter" idx="12"/>
          </p:nvPr>
        </p:nvSpPr>
        <p:spPr/>
        <p:txBody>
          <a:bodyPr/>
          <a:lstStyle/>
          <a:p>
            <a:fld id="{AA23F317-1826-4FDD-9EF4-5F72BC272117}" type="slidenum">
              <a:rPr lang="en-US" smtClean="0"/>
              <a:t>18</a:t>
            </a:fld>
            <a:endParaRPr lang="en-US"/>
          </a:p>
        </p:txBody>
      </p:sp>
    </p:spTree>
    <p:extLst>
      <p:ext uri="{BB962C8B-B14F-4D97-AF65-F5344CB8AC3E}">
        <p14:creationId xmlns:p14="http://schemas.microsoft.com/office/powerpoint/2010/main" val="16078557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C37A0-9499-4C2A-9682-D3B913693ED4}"/>
              </a:ext>
            </a:extLst>
          </p:cNvPr>
          <p:cNvSpPr>
            <a:spLocks noGrp="1"/>
          </p:cNvSpPr>
          <p:nvPr>
            <p:ph type="title"/>
          </p:nvPr>
        </p:nvSpPr>
        <p:spPr/>
        <p:txBody>
          <a:bodyPr/>
          <a:lstStyle/>
          <a:p>
            <a:r>
              <a:rPr lang="en-US" dirty="0"/>
              <a:t>Helpful Tips</a:t>
            </a:r>
          </a:p>
        </p:txBody>
      </p:sp>
      <p:sp>
        <p:nvSpPr>
          <p:cNvPr id="3" name="Content Placeholder 2">
            <a:extLst>
              <a:ext uri="{FF2B5EF4-FFF2-40B4-BE49-F238E27FC236}">
                <a16:creationId xmlns:a16="http://schemas.microsoft.com/office/drawing/2014/main" id="{663190CC-F9B8-40A6-A2F7-8F2A7F6E377E}"/>
              </a:ext>
            </a:extLst>
          </p:cNvPr>
          <p:cNvSpPr>
            <a:spLocks noGrp="1"/>
          </p:cNvSpPr>
          <p:nvPr>
            <p:ph idx="1"/>
          </p:nvPr>
        </p:nvSpPr>
        <p:spPr/>
        <p:txBody>
          <a:bodyPr/>
          <a:lstStyle/>
          <a:p>
            <a:r>
              <a:rPr lang="en-US" dirty="0"/>
              <a:t>It might be easier to run multiple queries rather than submit one that has everything.</a:t>
            </a:r>
          </a:p>
          <a:p>
            <a:r>
              <a:rPr lang="en-US" dirty="0"/>
              <a:t>It is very common to run a query and realize after you view results that you need to make adjustments. You can easily open your original query, edit, then resubmit through the tool.</a:t>
            </a:r>
          </a:p>
          <a:p>
            <a:r>
              <a:rPr lang="en-US" dirty="0"/>
              <a:t>Commonwealth Informatics can provide guidance on a complicated query</a:t>
            </a:r>
          </a:p>
          <a:p>
            <a:pPr lvl="1"/>
            <a:r>
              <a:rPr lang="en-US" dirty="0"/>
              <a:t>It might be necessary to run a SQL script using SQL distribution request if the Query Composer can’t give the results you want.</a:t>
            </a:r>
          </a:p>
          <a:p>
            <a:endParaRPr lang="en-US" dirty="0"/>
          </a:p>
        </p:txBody>
      </p:sp>
      <p:sp>
        <p:nvSpPr>
          <p:cNvPr id="5" name="Footer Placeholder 4">
            <a:extLst>
              <a:ext uri="{FF2B5EF4-FFF2-40B4-BE49-F238E27FC236}">
                <a16:creationId xmlns:a16="http://schemas.microsoft.com/office/drawing/2014/main" id="{C0B6112E-24D3-42FF-8648-8540EE20BA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E94303-8DA5-41B9-88B9-2016FFDA2E61}"/>
              </a:ext>
            </a:extLst>
          </p:cNvPr>
          <p:cNvSpPr>
            <a:spLocks noGrp="1"/>
          </p:cNvSpPr>
          <p:nvPr>
            <p:ph type="sldNum" sz="quarter" idx="12"/>
          </p:nvPr>
        </p:nvSpPr>
        <p:spPr/>
        <p:txBody>
          <a:bodyPr/>
          <a:lstStyle/>
          <a:p>
            <a:fld id="{AA23F317-1826-4FDD-9EF4-5F72BC272117}" type="slidenum">
              <a:rPr lang="en-US" smtClean="0"/>
              <a:t>19</a:t>
            </a:fld>
            <a:endParaRPr lang="en-US"/>
          </a:p>
        </p:txBody>
      </p:sp>
    </p:spTree>
    <p:extLst>
      <p:ext uri="{BB962C8B-B14F-4D97-AF65-F5344CB8AC3E}">
        <p14:creationId xmlns:p14="http://schemas.microsoft.com/office/powerpoint/2010/main" val="313619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5E1EB-940B-4D9E-B2F3-416D462DBA72}"/>
              </a:ext>
            </a:extLst>
          </p:cNvPr>
          <p:cNvSpPr>
            <a:spLocks noGrp="1"/>
          </p:cNvSpPr>
          <p:nvPr>
            <p:ph type="title"/>
          </p:nvPr>
        </p:nvSpPr>
        <p:spPr/>
        <p:txBody>
          <a:bodyPr/>
          <a:lstStyle/>
          <a:p>
            <a:r>
              <a:rPr lang="en-US" dirty="0" err="1"/>
              <a:t>MDPHnet</a:t>
            </a:r>
            <a:r>
              <a:rPr lang="en-US" dirty="0"/>
              <a:t> Query Tool Purpose</a:t>
            </a:r>
          </a:p>
        </p:txBody>
      </p:sp>
      <p:sp>
        <p:nvSpPr>
          <p:cNvPr id="3" name="Content Placeholder 2">
            <a:extLst>
              <a:ext uri="{FF2B5EF4-FFF2-40B4-BE49-F238E27FC236}">
                <a16:creationId xmlns:a16="http://schemas.microsoft.com/office/drawing/2014/main" id="{AF2B1516-E3D3-4983-85C4-3D90024D5E93}"/>
              </a:ext>
            </a:extLst>
          </p:cNvPr>
          <p:cNvSpPr>
            <a:spLocks noGrp="1"/>
          </p:cNvSpPr>
          <p:nvPr>
            <p:ph idx="1"/>
          </p:nvPr>
        </p:nvSpPr>
        <p:spPr/>
        <p:txBody>
          <a:bodyPr/>
          <a:lstStyle/>
          <a:p>
            <a:r>
              <a:rPr lang="en-US" dirty="0"/>
              <a:t>To enable MDPH to query EMR data in near-real time from 3 real-world health care settings in Massachusetts while allowing these institutions to retain complete control of their data</a:t>
            </a:r>
          </a:p>
          <a:p>
            <a:pPr lvl="1"/>
            <a:r>
              <a:rPr lang="en-US" dirty="0"/>
              <a:t>Cambridge Health Alliance</a:t>
            </a:r>
          </a:p>
          <a:p>
            <a:pPr lvl="1"/>
            <a:r>
              <a:rPr lang="en-US" dirty="0" err="1"/>
              <a:t>Atrius</a:t>
            </a:r>
            <a:r>
              <a:rPr lang="en-US" dirty="0"/>
              <a:t> Health</a:t>
            </a:r>
          </a:p>
          <a:p>
            <a:pPr lvl="1"/>
            <a:r>
              <a:rPr lang="en-US" dirty="0"/>
              <a:t>Massachusetts League of Community Health Centers</a:t>
            </a:r>
          </a:p>
          <a:p>
            <a:r>
              <a:rPr lang="en-US" dirty="0"/>
              <a:t>Data have been used for public health surveillance, evaluation of public health initiatives, explore novel analysis questions, and to inform grant submissions</a:t>
            </a:r>
          </a:p>
          <a:p>
            <a:endParaRPr lang="en-US" dirty="0"/>
          </a:p>
        </p:txBody>
      </p:sp>
      <p:sp>
        <p:nvSpPr>
          <p:cNvPr id="5" name="Footer Placeholder 4">
            <a:extLst>
              <a:ext uri="{FF2B5EF4-FFF2-40B4-BE49-F238E27FC236}">
                <a16:creationId xmlns:a16="http://schemas.microsoft.com/office/drawing/2014/main" id="{1732CD19-759C-45F9-91B0-6CBD0B4DAF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849D27-B81C-491B-9A70-B1314724BEDF}"/>
              </a:ext>
            </a:extLst>
          </p:cNvPr>
          <p:cNvSpPr>
            <a:spLocks noGrp="1"/>
          </p:cNvSpPr>
          <p:nvPr>
            <p:ph type="sldNum" sz="quarter" idx="12"/>
          </p:nvPr>
        </p:nvSpPr>
        <p:spPr/>
        <p:txBody>
          <a:bodyPr/>
          <a:lstStyle/>
          <a:p>
            <a:fld id="{AA23F317-1826-4FDD-9EF4-5F72BC272117}" type="slidenum">
              <a:rPr lang="en-US" smtClean="0"/>
              <a:t>2</a:t>
            </a:fld>
            <a:endParaRPr lang="en-US"/>
          </a:p>
        </p:txBody>
      </p:sp>
    </p:spTree>
    <p:extLst>
      <p:ext uri="{BB962C8B-B14F-4D97-AF65-F5344CB8AC3E}">
        <p14:creationId xmlns:p14="http://schemas.microsoft.com/office/powerpoint/2010/main" val="15736329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8FBD74-89A6-4C35-84A9-2459CB0CBEFD}"/>
              </a:ext>
            </a:extLst>
          </p:cNvPr>
          <p:cNvSpPr>
            <a:spLocks noGrp="1"/>
          </p:cNvSpPr>
          <p:nvPr>
            <p:ph type="title"/>
          </p:nvPr>
        </p:nvSpPr>
        <p:spPr/>
        <p:txBody>
          <a:bodyPr/>
          <a:lstStyle/>
          <a:p>
            <a:r>
              <a:rPr lang="en-US" dirty="0"/>
              <a:t>Real World Example</a:t>
            </a:r>
          </a:p>
        </p:txBody>
      </p:sp>
      <p:sp>
        <p:nvSpPr>
          <p:cNvPr id="3" name="Content Placeholder 2">
            <a:extLst>
              <a:ext uri="{FF2B5EF4-FFF2-40B4-BE49-F238E27FC236}">
                <a16:creationId xmlns:a16="http://schemas.microsoft.com/office/drawing/2014/main" id="{C48E3D21-CCC7-4F43-B2E6-FBE042688958}"/>
              </a:ext>
            </a:extLst>
          </p:cNvPr>
          <p:cNvSpPr>
            <a:spLocks noGrp="1"/>
          </p:cNvSpPr>
          <p:nvPr>
            <p:ph idx="1"/>
          </p:nvPr>
        </p:nvSpPr>
        <p:spPr/>
        <p:txBody>
          <a:bodyPr>
            <a:normAutofit/>
          </a:bodyPr>
          <a:lstStyle/>
          <a:p>
            <a:r>
              <a:rPr lang="en-US" dirty="0"/>
              <a:t>Vickie Nielson had a question in 2017: Have there been changes in IUD utilization in Massachusetts? </a:t>
            </a:r>
          </a:p>
          <a:p>
            <a:r>
              <a:rPr lang="en-US" dirty="0"/>
              <a:t>Query written for counts of Females aged 15 – 44 years, January 2015 to March 2017 with Encounter for Insertion of IUD (ICD-9 V25.11, ICD-10 Z30.430)</a:t>
            </a:r>
          </a:p>
          <a:p>
            <a:r>
              <a:rPr lang="en-US" dirty="0"/>
              <a:t>Used raw data from query to perform a Poisson Segmented Regression to assess changes of incidence over time</a:t>
            </a:r>
          </a:p>
          <a:p>
            <a:r>
              <a:rPr lang="en-US" dirty="0"/>
              <a:t>Next steps: 1) trend analyses 2) review data quality 3) compare trends to other contraceptives 4) review encounter types</a:t>
            </a:r>
          </a:p>
          <a:p>
            <a:endParaRPr lang="en-US" dirty="0"/>
          </a:p>
          <a:p>
            <a:pPr marL="0" indent="0">
              <a:buNone/>
            </a:pPr>
            <a:endParaRPr lang="en-US" dirty="0"/>
          </a:p>
        </p:txBody>
      </p:sp>
      <p:sp>
        <p:nvSpPr>
          <p:cNvPr id="5" name="Footer Placeholder 4">
            <a:extLst>
              <a:ext uri="{FF2B5EF4-FFF2-40B4-BE49-F238E27FC236}">
                <a16:creationId xmlns:a16="http://schemas.microsoft.com/office/drawing/2014/main" id="{F61918FA-EAF9-4CF1-8BF6-D90E89BEC7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EFE6B3-1D0F-4321-B4DA-B04B6F8DB4BE}"/>
              </a:ext>
            </a:extLst>
          </p:cNvPr>
          <p:cNvSpPr>
            <a:spLocks noGrp="1"/>
          </p:cNvSpPr>
          <p:nvPr>
            <p:ph type="sldNum" sz="quarter" idx="12"/>
          </p:nvPr>
        </p:nvSpPr>
        <p:spPr/>
        <p:txBody>
          <a:bodyPr/>
          <a:lstStyle/>
          <a:p>
            <a:fld id="{AA23F317-1826-4FDD-9EF4-5F72BC272117}" type="slidenum">
              <a:rPr lang="en-US" smtClean="0"/>
              <a:t>20</a:t>
            </a:fld>
            <a:endParaRPr lang="en-US"/>
          </a:p>
        </p:txBody>
      </p:sp>
    </p:spTree>
    <p:extLst>
      <p:ext uri="{BB962C8B-B14F-4D97-AF65-F5344CB8AC3E}">
        <p14:creationId xmlns:p14="http://schemas.microsoft.com/office/powerpoint/2010/main" val="3805334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BF814-1311-49E4-A02B-1D6522782F90}"/>
              </a:ext>
            </a:extLst>
          </p:cNvPr>
          <p:cNvSpPr>
            <a:spLocks noGrp="1"/>
          </p:cNvSpPr>
          <p:nvPr>
            <p:ph type="title"/>
          </p:nvPr>
        </p:nvSpPr>
        <p:spPr/>
        <p:txBody>
          <a:bodyPr/>
          <a:lstStyle/>
          <a:p>
            <a:r>
              <a:rPr lang="en-US" dirty="0"/>
              <a:t>More Information</a:t>
            </a:r>
          </a:p>
        </p:txBody>
      </p:sp>
      <p:sp>
        <p:nvSpPr>
          <p:cNvPr id="3" name="Content Placeholder 2">
            <a:extLst>
              <a:ext uri="{FF2B5EF4-FFF2-40B4-BE49-F238E27FC236}">
                <a16:creationId xmlns:a16="http://schemas.microsoft.com/office/drawing/2014/main" id="{92849886-F442-4BBC-B056-1E2F316B3EB5}"/>
              </a:ext>
            </a:extLst>
          </p:cNvPr>
          <p:cNvSpPr>
            <a:spLocks noGrp="1"/>
          </p:cNvSpPr>
          <p:nvPr>
            <p:ph idx="1"/>
          </p:nvPr>
        </p:nvSpPr>
        <p:spPr>
          <a:xfrm>
            <a:off x="838200" y="1880557"/>
            <a:ext cx="10617200" cy="4296405"/>
          </a:xfrm>
        </p:spPr>
        <p:txBody>
          <a:bodyPr>
            <a:normAutofit/>
          </a:bodyPr>
          <a:lstStyle/>
          <a:p>
            <a:r>
              <a:rPr lang="en-US" dirty="0"/>
              <a:t>Please see this link for all </a:t>
            </a:r>
            <a:r>
              <a:rPr lang="en-US" dirty="0" err="1"/>
              <a:t>MDPHnet</a:t>
            </a:r>
            <a:r>
              <a:rPr lang="en-US" dirty="0"/>
              <a:t> Query Tool materials</a:t>
            </a:r>
          </a:p>
          <a:p>
            <a:pPr lvl="1"/>
            <a:r>
              <a:rPr lang="en-US" dirty="0">
                <a:hlinkClick r:id="rId2"/>
              </a:rPr>
              <a:t>https://espnet.atlassian.net/wiki/spaces/EP/pages/42074142/MDPHnet+Users</a:t>
            </a:r>
            <a:endParaRPr lang="en-US" dirty="0"/>
          </a:p>
          <a:p>
            <a:pPr lvl="1"/>
            <a:endParaRPr lang="en-US" dirty="0"/>
          </a:p>
          <a:p>
            <a:pPr lvl="1"/>
            <a:endParaRPr lang="en-US" dirty="0"/>
          </a:p>
        </p:txBody>
      </p:sp>
      <p:sp>
        <p:nvSpPr>
          <p:cNvPr id="5" name="Footer Placeholder 4">
            <a:extLst>
              <a:ext uri="{FF2B5EF4-FFF2-40B4-BE49-F238E27FC236}">
                <a16:creationId xmlns:a16="http://schemas.microsoft.com/office/drawing/2014/main" id="{CFC794C6-C844-4646-ABA8-9D8A1A1FCA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6FA27B-7D4A-46B1-B0E2-0F765B80095A}"/>
              </a:ext>
            </a:extLst>
          </p:cNvPr>
          <p:cNvSpPr>
            <a:spLocks noGrp="1"/>
          </p:cNvSpPr>
          <p:nvPr>
            <p:ph type="sldNum" sz="quarter" idx="12"/>
          </p:nvPr>
        </p:nvSpPr>
        <p:spPr/>
        <p:txBody>
          <a:bodyPr/>
          <a:lstStyle/>
          <a:p>
            <a:fld id="{AA23F317-1826-4FDD-9EF4-5F72BC272117}" type="slidenum">
              <a:rPr lang="en-US" smtClean="0"/>
              <a:t>21</a:t>
            </a:fld>
            <a:endParaRPr lang="en-US"/>
          </a:p>
        </p:txBody>
      </p:sp>
    </p:spTree>
    <p:extLst>
      <p:ext uri="{BB962C8B-B14F-4D97-AF65-F5344CB8AC3E}">
        <p14:creationId xmlns:p14="http://schemas.microsoft.com/office/powerpoint/2010/main" val="1293889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CAF45-3A51-4DB0-B419-D775ACB3CDB5}"/>
              </a:ext>
            </a:extLst>
          </p:cNvPr>
          <p:cNvSpPr>
            <a:spLocks noGrp="1"/>
          </p:cNvSpPr>
          <p:nvPr>
            <p:ph type="title"/>
          </p:nvPr>
        </p:nvSpPr>
        <p:spPr/>
        <p:txBody>
          <a:bodyPr/>
          <a:lstStyle/>
          <a:p>
            <a:r>
              <a:rPr lang="en-US" dirty="0" err="1"/>
              <a:t>MDPHnet</a:t>
            </a:r>
            <a:r>
              <a:rPr lang="en-US" dirty="0"/>
              <a:t> Query Tool Link</a:t>
            </a:r>
          </a:p>
        </p:txBody>
      </p:sp>
      <p:sp>
        <p:nvSpPr>
          <p:cNvPr id="3" name="Content Placeholder 2">
            <a:extLst>
              <a:ext uri="{FF2B5EF4-FFF2-40B4-BE49-F238E27FC236}">
                <a16:creationId xmlns:a16="http://schemas.microsoft.com/office/drawing/2014/main" id="{DC37FD6C-78BD-4842-8307-D0EB65DAD5B3}"/>
              </a:ext>
            </a:extLst>
          </p:cNvPr>
          <p:cNvSpPr>
            <a:spLocks noGrp="1"/>
          </p:cNvSpPr>
          <p:nvPr>
            <p:ph idx="1"/>
          </p:nvPr>
        </p:nvSpPr>
        <p:spPr/>
        <p:txBody>
          <a:bodyPr/>
          <a:lstStyle/>
          <a:p>
            <a:r>
              <a:rPr lang="en-US" dirty="0">
                <a:hlinkClick r:id="rId2"/>
              </a:rPr>
              <a:t>https://querytool.mdphnet.org</a:t>
            </a:r>
            <a:endParaRPr lang="en-US" dirty="0"/>
          </a:p>
          <a:p>
            <a:r>
              <a:rPr lang="en-US" dirty="0"/>
              <a:t>You can request an account from this page or find your password.</a:t>
            </a:r>
          </a:p>
          <a:p>
            <a:r>
              <a:rPr lang="en-US" dirty="0"/>
              <a:t>For New DPH users, please contact Emily Neumann </a:t>
            </a:r>
            <a:r>
              <a:rPr lang="en-US" dirty="0">
                <a:hlinkClick r:id="rId3"/>
              </a:rPr>
              <a:t>emily.neumann2@mass.gov</a:t>
            </a:r>
            <a:r>
              <a:rPr lang="en-US" dirty="0"/>
              <a:t> for a copy of the New User Request Form; please complete and send back to Emily.</a:t>
            </a:r>
          </a:p>
        </p:txBody>
      </p:sp>
      <p:sp>
        <p:nvSpPr>
          <p:cNvPr id="5" name="Footer Placeholder 4">
            <a:extLst>
              <a:ext uri="{FF2B5EF4-FFF2-40B4-BE49-F238E27FC236}">
                <a16:creationId xmlns:a16="http://schemas.microsoft.com/office/drawing/2014/main" id="{4CA10EAA-0FCF-4223-B7EB-93483E952B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C5F604-B167-47A1-B896-9C1A87ABEBD9}"/>
              </a:ext>
            </a:extLst>
          </p:cNvPr>
          <p:cNvSpPr>
            <a:spLocks noGrp="1"/>
          </p:cNvSpPr>
          <p:nvPr>
            <p:ph type="sldNum" sz="quarter" idx="12"/>
          </p:nvPr>
        </p:nvSpPr>
        <p:spPr/>
        <p:txBody>
          <a:bodyPr/>
          <a:lstStyle/>
          <a:p>
            <a:fld id="{AA23F317-1826-4FDD-9EF4-5F72BC272117}" type="slidenum">
              <a:rPr lang="en-US" smtClean="0"/>
              <a:t>3</a:t>
            </a:fld>
            <a:endParaRPr lang="en-US"/>
          </a:p>
        </p:txBody>
      </p:sp>
    </p:spTree>
    <p:extLst>
      <p:ext uri="{BB962C8B-B14F-4D97-AF65-F5344CB8AC3E}">
        <p14:creationId xmlns:p14="http://schemas.microsoft.com/office/powerpoint/2010/main" val="655465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31132-9EB1-4C81-9251-8DDC9A6D7C8E}"/>
              </a:ext>
            </a:extLst>
          </p:cNvPr>
          <p:cNvSpPr>
            <a:spLocks noGrp="1"/>
          </p:cNvSpPr>
          <p:nvPr>
            <p:ph type="title"/>
          </p:nvPr>
        </p:nvSpPr>
        <p:spPr/>
        <p:txBody>
          <a:bodyPr/>
          <a:lstStyle/>
          <a:p>
            <a:r>
              <a:rPr lang="en-US" dirty="0"/>
              <a:t>Home page</a:t>
            </a:r>
          </a:p>
        </p:txBody>
      </p:sp>
      <p:sp>
        <p:nvSpPr>
          <p:cNvPr id="8" name="Content Placeholder 7">
            <a:extLst>
              <a:ext uri="{FF2B5EF4-FFF2-40B4-BE49-F238E27FC236}">
                <a16:creationId xmlns:a16="http://schemas.microsoft.com/office/drawing/2014/main" id="{12AFD978-86EE-4EE3-B2F2-489AC03CB7CF}"/>
              </a:ext>
            </a:extLst>
          </p:cNvPr>
          <p:cNvSpPr>
            <a:spLocks noGrp="1"/>
          </p:cNvSpPr>
          <p:nvPr>
            <p:ph sz="half" idx="1"/>
          </p:nvPr>
        </p:nvSpPr>
        <p:spPr/>
        <p:txBody>
          <a:bodyPr/>
          <a:lstStyle/>
          <a:p>
            <a:r>
              <a:rPr lang="en-US" dirty="0"/>
              <a:t>Click on New Request and then Core to create a query against the </a:t>
            </a:r>
            <a:r>
              <a:rPr lang="en-US" dirty="0" err="1"/>
              <a:t>MDPHnet</a:t>
            </a:r>
            <a:r>
              <a:rPr lang="en-US" dirty="0"/>
              <a:t> database.</a:t>
            </a:r>
          </a:p>
          <a:p>
            <a:r>
              <a:rPr lang="en-US" sz="2000" dirty="0"/>
              <a:t>Note: Access to the tool is white-listed by IP address to </a:t>
            </a:r>
            <a:r>
              <a:rPr lang="en-US" sz="2000" dirty="0" err="1"/>
              <a:t>Atrius</a:t>
            </a:r>
            <a:r>
              <a:rPr lang="en-US" sz="2000" dirty="0"/>
              <a:t>, CHA, MLCHC, MDPH, and DPM. If you are working from home, you will need to connect to your work VPN first. </a:t>
            </a:r>
          </a:p>
        </p:txBody>
      </p:sp>
      <p:pic>
        <p:nvPicPr>
          <p:cNvPr id="11" name="Content Placeholder 10">
            <a:extLst>
              <a:ext uri="{FF2B5EF4-FFF2-40B4-BE49-F238E27FC236}">
                <a16:creationId xmlns:a16="http://schemas.microsoft.com/office/drawing/2014/main" id="{DC76AC5D-DD8E-400D-A6B4-187F48F9D7B4}"/>
              </a:ext>
            </a:extLst>
          </p:cNvPr>
          <p:cNvPicPr>
            <a:picLocks noGrp="1" noChangeAspect="1"/>
          </p:cNvPicPr>
          <p:nvPr>
            <p:ph sz="half" idx="2"/>
          </p:nvPr>
        </p:nvPicPr>
        <p:blipFill>
          <a:blip r:embed="rId2"/>
          <a:stretch>
            <a:fillRect/>
          </a:stretch>
        </p:blipFill>
        <p:spPr>
          <a:xfrm>
            <a:off x="6172200" y="1889185"/>
            <a:ext cx="5181600" cy="3151221"/>
          </a:xfrm>
          <a:prstGeom prst="rect">
            <a:avLst/>
          </a:prstGeom>
        </p:spPr>
      </p:pic>
      <p:sp>
        <p:nvSpPr>
          <p:cNvPr id="4" name="Footer Placeholder 3">
            <a:extLst>
              <a:ext uri="{FF2B5EF4-FFF2-40B4-BE49-F238E27FC236}">
                <a16:creationId xmlns:a16="http://schemas.microsoft.com/office/drawing/2014/main" id="{C8897386-1AA7-4733-8396-6A2783385AD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06FFE82-EB62-4E40-8FEB-777987C35F2B}"/>
              </a:ext>
            </a:extLst>
          </p:cNvPr>
          <p:cNvSpPr>
            <a:spLocks noGrp="1"/>
          </p:cNvSpPr>
          <p:nvPr>
            <p:ph type="sldNum" sz="quarter" idx="12"/>
          </p:nvPr>
        </p:nvSpPr>
        <p:spPr/>
        <p:txBody>
          <a:bodyPr/>
          <a:lstStyle/>
          <a:p>
            <a:fld id="{AA23F317-1826-4FDD-9EF4-5F72BC272117}" type="slidenum">
              <a:rPr lang="en-US" smtClean="0"/>
              <a:t>4</a:t>
            </a:fld>
            <a:endParaRPr lang="en-US"/>
          </a:p>
        </p:txBody>
      </p:sp>
    </p:spTree>
    <p:extLst>
      <p:ext uri="{BB962C8B-B14F-4D97-AF65-F5344CB8AC3E}">
        <p14:creationId xmlns:p14="http://schemas.microsoft.com/office/powerpoint/2010/main" val="26692759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B4439-5CB0-48BF-96CF-DE044D86B48B}"/>
              </a:ext>
            </a:extLst>
          </p:cNvPr>
          <p:cNvSpPr>
            <a:spLocks noGrp="1"/>
          </p:cNvSpPr>
          <p:nvPr>
            <p:ph type="title"/>
          </p:nvPr>
        </p:nvSpPr>
        <p:spPr/>
        <p:txBody>
          <a:bodyPr/>
          <a:lstStyle/>
          <a:p>
            <a:r>
              <a:rPr lang="en-US" dirty="0"/>
              <a:t>Request Type</a:t>
            </a:r>
          </a:p>
        </p:txBody>
      </p:sp>
      <p:pic>
        <p:nvPicPr>
          <p:cNvPr id="4" name="Content Placeholder 3">
            <a:extLst>
              <a:ext uri="{FF2B5EF4-FFF2-40B4-BE49-F238E27FC236}">
                <a16:creationId xmlns:a16="http://schemas.microsoft.com/office/drawing/2014/main" id="{F4192D5B-873D-4482-B446-860E3C73B212}"/>
              </a:ext>
            </a:extLst>
          </p:cNvPr>
          <p:cNvPicPr>
            <a:picLocks noGrp="1" noChangeAspect="1"/>
          </p:cNvPicPr>
          <p:nvPr>
            <p:ph sz="half" idx="1"/>
          </p:nvPr>
        </p:nvPicPr>
        <p:blipFill>
          <a:blip r:embed="rId2"/>
          <a:stretch>
            <a:fillRect/>
          </a:stretch>
        </p:blipFill>
        <p:spPr>
          <a:xfrm>
            <a:off x="7145027" y="1249279"/>
            <a:ext cx="3253007" cy="4858016"/>
          </a:xfrm>
          <a:prstGeom prst="rect">
            <a:avLst/>
          </a:prstGeom>
        </p:spPr>
      </p:pic>
      <p:sp>
        <p:nvSpPr>
          <p:cNvPr id="5" name="Content Placeholder 4">
            <a:extLst>
              <a:ext uri="{FF2B5EF4-FFF2-40B4-BE49-F238E27FC236}">
                <a16:creationId xmlns:a16="http://schemas.microsoft.com/office/drawing/2014/main" id="{36967932-0609-4CF4-B2A8-1F6FC99F154B}"/>
              </a:ext>
            </a:extLst>
          </p:cNvPr>
          <p:cNvSpPr>
            <a:spLocks noGrp="1"/>
          </p:cNvSpPr>
          <p:nvPr>
            <p:ph sz="half" idx="2"/>
          </p:nvPr>
        </p:nvSpPr>
        <p:spPr>
          <a:xfrm>
            <a:off x="775417" y="1755957"/>
            <a:ext cx="5181600" cy="4351338"/>
          </a:xfrm>
        </p:spPr>
        <p:txBody>
          <a:bodyPr/>
          <a:lstStyle/>
          <a:p>
            <a:r>
              <a:rPr lang="en-US" dirty="0"/>
              <a:t>Select desired request. </a:t>
            </a:r>
          </a:p>
          <a:p>
            <a:pPr lvl="1"/>
            <a:r>
              <a:rPr lang="en-US" dirty="0"/>
              <a:t>Query Composer is the guided tool for helping create a query. </a:t>
            </a:r>
          </a:p>
          <a:p>
            <a:pPr lvl="1"/>
            <a:r>
              <a:rPr lang="en-US" dirty="0"/>
              <a:t>SQL Distribution is for submitting an already written SQL query.*</a:t>
            </a:r>
          </a:p>
          <a:p>
            <a:pPr lvl="1"/>
            <a:r>
              <a:rPr lang="en-US" dirty="0"/>
              <a:t>The following slides assume you want to use the Query Composer tool. </a:t>
            </a:r>
          </a:p>
        </p:txBody>
      </p:sp>
      <p:sp>
        <p:nvSpPr>
          <p:cNvPr id="6" name="Oval 5">
            <a:extLst>
              <a:ext uri="{FF2B5EF4-FFF2-40B4-BE49-F238E27FC236}">
                <a16:creationId xmlns:a16="http://schemas.microsoft.com/office/drawing/2014/main" id="{1F5986E2-6394-4805-90CD-FF89D7427C20}"/>
              </a:ext>
            </a:extLst>
          </p:cNvPr>
          <p:cNvSpPr/>
          <p:nvPr/>
        </p:nvSpPr>
        <p:spPr>
          <a:xfrm>
            <a:off x="7454537" y="2264228"/>
            <a:ext cx="844732" cy="203900"/>
          </a:xfrm>
          <a:prstGeom prst="ellipse">
            <a:avLst/>
          </a:prstGeom>
          <a:noFill/>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sp>
        <p:nvSpPr>
          <p:cNvPr id="3" name="TextBox 2">
            <a:extLst>
              <a:ext uri="{FF2B5EF4-FFF2-40B4-BE49-F238E27FC236}">
                <a16:creationId xmlns:a16="http://schemas.microsoft.com/office/drawing/2014/main" id="{C69CB8F0-2A81-4AFB-9544-E94460D141A5}"/>
              </a:ext>
            </a:extLst>
          </p:cNvPr>
          <p:cNvSpPr txBox="1"/>
          <p:nvPr/>
        </p:nvSpPr>
        <p:spPr>
          <a:xfrm>
            <a:off x="630936" y="4962172"/>
            <a:ext cx="5276088" cy="1477328"/>
          </a:xfrm>
          <a:prstGeom prst="rect">
            <a:avLst/>
          </a:prstGeom>
          <a:noFill/>
        </p:spPr>
        <p:txBody>
          <a:bodyPr wrap="square" rtlCol="0">
            <a:spAutoFit/>
          </a:bodyPr>
          <a:lstStyle/>
          <a:p>
            <a:r>
              <a:rPr lang="en-US" dirty="0"/>
              <a:t>*SQL queries are needed if you want to query lab results or medications and can be useful to consolidate multiple queries into one. Please contact Catherine </a:t>
            </a:r>
            <a:r>
              <a:rPr lang="en-US" dirty="0" err="1"/>
              <a:t>Rocchio</a:t>
            </a:r>
            <a:r>
              <a:rPr lang="en-US" dirty="0"/>
              <a:t> </a:t>
            </a:r>
            <a:r>
              <a:rPr lang="en-US" dirty="0">
                <a:hlinkClick r:id="rId3"/>
              </a:rPr>
              <a:t>crocchio@commoninf.com</a:t>
            </a:r>
            <a:r>
              <a:rPr lang="en-US" dirty="0"/>
              <a:t> for more questions on creating a SQL query.</a:t>
            </a:r>
          </a:p>
        </p:txBody>
      </p:sp>
      <p:sp>
        <p:nvSpPr>
          <p:cNvPr id="8" name="Footer Placeholder 7">
            <a:extLst>
              <a:ext uri="{FF2B5EF4-FFF2-40B4-BE49-F238E27FC236}">
                <a16:creationId xmlns:a16="http://schemas.microsoft.com/office/drawing/2014/main" id="{31261B1C-F95F-4CED-8598-C06F06A39E7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804E4D6-A253-42F5-9111-3977E0C683E4}"/>
              </a:ext>
            </a:extLst>
          </p:cNvPr>
          <p:cNvSpPr>
            <a:spLocks noGrp="1"/>
          </p:cNvSpPr>
          <p:nvPr>
            <p:ph type="sldNum" sz="quarter" idx="12"/>
          </p:nvPr>
        </p:nvSpPr>
        <p:spPr/>
        <p:txBody>
          <a:bodyPr/>
          <a:lstStyle/>
          <a:p>
            <a:fld id="{AA23F317-1826-4FDD-9EF4-5F72BC272117}" type="slidenum">
              <a:rPr lang="en-US" smtClean="0"/>
              <a:t>5</a:t>
            </a:fld>
            <a:endParaRPr lang="en-US"/>
          </a:p>
        </p:txBody>
      </p:sp>
    </p:spTree>
    <p:extLst>
      <p:ext uri="{BB962C8B-B14F-4D97-AF65-F5344CB8AC3E}">
        <p14:creationId xmlns:p14="http://schemas.microsoft.com/office/powerpoint/2010/main" val="3696992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AF72CD-CEA7-41EE-9A2D-97528DA02151}"/>
              </a:ext>
            </a:extLst>
          </p:cNvPr>
          <p:cNvSpPr>
            <a:spLocks noGrp="1"/>
          </p:cNvSpPr>
          <p:nvPr>
            <p:ph type="title"/>
          </p:nvPr>
        </p:nvSpPr>
        <p:spPr/>
        <p:txBody>
          <a:bodyPr/>
          <a:lstStyle/>
          <a:p>
            <a:r>
              <a:rPr lang="en-US" dirty="0"/>
              <a:t>Request Form – Query Information</a:t>
            </a:r>
          </a:p>
        </p:txBody>
      </p:sp>
      <p:pic>
        <p:nvPicPr>
          <p:cNvPr id="6" name="Content Placeholder 5">
            <a:extLst>
              <a:ext uri="{FF2B5EF4-FFF2-40B4-BE49-F238E27FC236}">
                <a16:creationId xmlns:a16="http://schemas.microsoft.com/office/drawing/2014/main" id="{3D976947-D837-4B4E-86F2-9F48AD201A77}"/>
              </a:ext>
            </a:extLst>
          </p:cNvPr>
          <p:cNvPicPr>
            <a:picLocks noGrp="1" noChangeAspect="1"/>
          </p:cNvPicPr>
          <p:nvPr>
            <p:ph sz="half" idx="1"/>
          </p:nvPr>
        </p:nvPicPr>
        <p:blipFill>
          <a:blip r:embed="rId2"/>
          <a:stretch>
            <a:fillRect/>
          </a:stretch>
        </p:blipFill>
        <p:spPr>
          <a:xfrm>
            <a:off x="838200" y="1882585"/>
            <a:ext cx="5181600" cy="4237417"/>
          </a:xfrm>
          <a:prstGeom prst="rect">
            <a:avLst/>
          </a:prstGeom>
        </p:spPr>
      </p:pic>
      <p:sp>
        <p:nvSpPr>
          <p:cNvPr id="7" name="Content Placeholder 6">
            <a:extLst>
              <a:ext uri="{FF2B5EF4-FFF2-40B4-BE49-F238E27FC236}">
                <a16:creationId xmlns:a16="http://schemas.microsoft.com/office/drawing/2014/main" id="{12B8F412-323C-4233-88C5-D5911DAAD31A}"/>
              </a:ext>
            </a:extLst>
          </p:cNvPr>
          <p:cNvSpPr>
            <a:spLocks noGrp="1"/>
          </p:cNvSpPr>
          <p:nvPr>
            <p:ph sz="half" idx="2"/>
          </p:nvPr>
        </p:nvSpPr>
        <p:spPr/>
        <p:txBody>
          <a:bodyPr/>
          <a:lstStyle/>
          <a:p>
            <a:r>
              <a:rPr lang="en-US" dirty="0"/>
              <a:t>Here you can name your query, put in a description, and put your priority level and due date if needed. </a:t>
            </a:r>
          </a:p>
          <a:p>
            <a:pPr lvl="1"/>
            <a:r>
              <a:rPr lang="en-US" dirty="0"/>
              <a:t>This information is used by the </a:t>
            </a:r>
            <a:r>
              <a:rPr lang="en-US" dirty="0" err="1"/>
              <a:t>MDPHnet</a:t>
            </a:r>
            <a:r>
              <a:rPr lang="en-US" dirty="0"/>
              <a:t> sites when they log-in to review the query run. Please make sure to include a priority level and due date, if time sensitive.</a:t>
            </a:r>
          </a:p>
        </p:txBody>
      </p:sp>
      <p:sp>
        <p:nvSpPr>
          <p:cNvPr id="8" name="Callout: Line 7">
            <a:extLst>
              <a:ext uri="{FF2B5EF4-FFF2-40B4-BE49-F238E27FC236}">
                <a16:creationId xmlns:a16="http://schemas.microsoft.com/office/drawing/2014/main" id="{954D5A24-CAE5-4F4B-855C-F37848E4584E}"/>
              </a:ext>
            </a:extLst>
          </p:cNvPr>
          <p:cNvSpPr/>
          <p:nvPr/>
        </p:nvSpPr>
        <p:spPr>
          <a:xfrm>
            <a:off x="2488473" y="1508116"/>
            <a:ext cx="1881053" cy="748937"/>
          </a:xfrm>
          <a:prstGeom prst="borderCallout1">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900" dirty="0"/>
              <a:t>You can click on the ? box throughout for helpful information on each field. Click the ? again to close the information box.</a:t>
            </a:r>
          </a:p>
        </p:txBody>
      </p:sp>
      <p:sp>
        <p:nvSpPr>
          <p:cNvPr id="4" name="Footer Placeholder 3">
            <a:extLst>
              <a:ext uri="{FF2B5EF4-FFF2-40B4-BE49-F238E27FC236}">
                <a16:creationId xmlns:a16="http://schemas.microsoft.com/office/drawing/2014/main" id="{40AB3729-9291-4DEE-9DBD-FCA5C4FD8D6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54B42CA-45C8-4D47-B02D-F96227565500}"/>
              </a:ext>
            </a:extLst>
          </p:cNvPr>
          <p:cNvSpPr>
            <a:spLocks noGrp="1"/>
          </p:cNvSpPr>
          <p:nvPr>
            <p:ph type="sldNum" sz="quarter" idx="12"/>
          </p:nvPr>
        </p:nvSpPr>
        <p:spPr/>
        <p:txBody>
          <a:bodyPr/>
          <a:lstStyle/>
          <a:p>
            <a:fld id="{AA23F317-1826-4FDD-9EF4-5F72BC272117}" type="slidenum">
              <a:rPr lang="en-US" smtClean="0"/>
              <a:t>6</a:t>
            </a:fld>
            <a:endParaRPr lang="en-US"/>
          </a:p>
        </p:txBody>
      </p:sp>
    </p:spTree>
    <p:extLst>
      <p:ext uri="{BB962C8B-B14F-4D97-AF65-F5344CB8AC3E}">
        <p14:creationId xmlns:p14="http://schemas.microsoft.com/office/powerpoint/2010/main" val="39937729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AF72CD-CEA7-41EE-9A2D-97528DA02151}"/>
              </a:ext>
            </a:extLst>
          </p:cNvPr>
          <p:cNvSpPr>
            <a:spLocks noGrp="1"/>
          </p:cNvSpPr>
          <p:nvPr>
            <p:ph type="title"/>
          </p:nvPr>
        </p:nvSpPr>
        <p:spPr/>
        <p:txBody>
          <a:bodyPr/>
          <a:lstStyle/>
          <a:p>
            <a:r>
              <a:rPr lang="en-US" dirty="0"/>
              <a:t>Request Form – Criteria Groups</a:t>
            </a:r>
          </a:p>
        </p:txBody>
      </p:sp>
      <p:pic>
        <p:nvPicPr>
          <p:cNvPr id="4" name="Content Placeholder 3">
            <a:extLst>
              <a:ext uri="{FF2B5EF4-FFF2-40B4-BE49-F238E27FC236}">
                <a16:creationId xmlns:a16="http://schemas.microsoft.com/office/drawing/2014/main" id="{795D0539-0A3A-4A25-8E96-A2D46F0BDE21}"/>
              </a:ext>
            </a:extLst>
          </p:cNvPr>
          <p:cNvPicPr>
            <a:picLocks noGrp="1" noChangeAspect="1"/>
          </p:cNvPicPr>
          <p:nvPr>
            <p:ph sz="half" idx="1"/>
          </p:nvPr>
        </p:nvPicPr>
        <p:blipFill>
          <a:blip r:embed="rId2"/>
          <a:stretch>
            <a:fillRect/>
          </a:stretch>
        </p:blipFill>
        <p:spPr>
          <a:xfrm>
            <a:off x="621792" y="1965437"/>
            <a:ext cx="5181600" cy="2736689"/>
          </a:xfrm>
          <a:prstGeom prst="rect">
            <a:avLst/>
          </a:prstGeom>
        </p:spPr>
      </p:pic>
      <p:sp>
        <p:nvSpPr>
          <p:cNvPr id="5" name="Content Placeholder 4">
            <a:extLst>
              <a:ext uri="{FF2B5EF4-FFF2-40B4-BE49-F238E27FC236}">
                <a16:creationId xmlns:a16="http://schemas.microsoft.com/office/drawing/2014/main" id="{D197D23C-AE69-4DE5-B1B6-C99DDAAE32EA}"/>
              </a:ext>
            </a:extLst>
          </p:cNvPr>
          <p:cNvSpPr>
            <a:spLocks noGrp="1"/>
          </p:cNvSpPr>
          <p:nvPr>
            <p:ph sz="half" idx="2"/>
          </p:nvPr>
        </p:nvSpPr>
        <p:spPr/>
        <p:txBody>
          <a:bodyPr>
            <a:normAutofit fontScale="85000" lnSpcReduction="20000"/>
          </a:bodyPr>
          <a:lstStyle/>
          <a:p>
            <a:r>
              <a:rPr lang="en-US" dirty="0"/>
              <a:t>In this section, you can define your cohort. </a:t>
            </a:r>
          </a:p>
          <a:p>
            <a:r>
              <a:rPr lang="en-US" dirty="0"/>
              <a:t>First you select a primary group using any of the Add Terms options.</a:t>
            </a:r>
          </a:p>
          <a:p>
            <a:pPr lvl="1"/>
            <a:r>
              <a:rPr lang="en-US" dirty="0"/>
              <a:t>For example, you can select Diabetes as a condition.</a:t>
            </a:r>
          </a:p>
          <a:p>
            <a:pPr lvl="1"/>
            <a:r>
              <a:rPr lang="en-US" dirty="0"/>
              <a:t>You can also add visit and demographic criteria to your primary group by clicking Add Terms again.</a:t>
            </a:r>
          </a:p>
          <a:p>
            <a:r>
              <a:rPr lang="en-US" dirty="0"/>
              <a:t>Note: the criteria group must contain at least a Diagnosis, Disease, or Visits term. </a:t>
            </a:r>
          </a:p>
          <a:p>
            <a:r>
              <a:rPr lang="en-US" dirty="0"/>
              <a:t>To remove a term from the query, click the </a:t>
            </a:r>
            <a:r>
              <a:rPr lang="en-US" b="1" dirty="0"/>
              <a:t>[X]</a:t>
            </a:r>
            <a:r>
              <a:rPr lang="en-US" dirty="0"/>
              <a:t> control on the upper right of the term. </a:t>
            </a:r>
          </a:p>
        </p:txBody>
      </p:sp>
      <p:pic>
        <p:nvPicPr>
          <p:cNvPr id="6" name="Picture 5">
            <a:extLst>
              <a:ext uri="{FF2B5EF4-FFF2-40B4-BE49-F238E27FC236}">
                <a16:creationId xmlns:a16="http://schemas.microsoft.com/office/drawing/2014/main" id="{C41C55ED-0E53-487E-89C6-4F6461A9FE85}"/>
              </a:ext>
            </a:extLst>
          </p:cNvPr>
          <p:cNvPicPr>
            <a:picLocks noChangeAspect="1"/>
          </p:cNvPicPr>
          <p:nvPr/>
        </p:nvPicPr>
        <p:blipFill>
          <a:blip r:embed="rId3"/>
          <a:stretch>
            <a:fillRect/>
          </a:stretch>
        </p:blipFill>
        <p:spPr>
          <a:xfrm>
            <a:off x="4544949" y="2423187"/>
            <a:ext cx="1077729" cy="1142973"/>
          </a:xfrm>
          <a:prstGeom prst="rect">
            <a:avLst/>
          </a:prstGeom>
        </p:spPr>
      </p:pic>
      <p:sp>
        <p:nvSpPr>
          <p:cNvPr id="7" name="Footer Placeholder 6">
            <a:extLst>
              <a:ext uri="{FF2B5EF4-FFF2-40B4-BE49-F238E27FC236}">
                <a16:creationId xmlns:a16="http://schemas.microsoft.com/office/drawing/2014/main" id="{9E32D803-FADC-428B-81FA-E941A45A3F26}"/>
              </a:ext>
            </a:extLst>
          </p:cNvPr>
          <p:cNvSpPr>
            <a:spLocks noGrp="1"/>
          </p:cNvSpPr>
          <p:nvPr>
            <p:ph type="ftr" sz="quarter" idx="11"/>
          </p:nvPr>
        </p:nvSpPr>
        <p:spPr/>
        <p:txBody>
          <a:bodyPr/>
          <a:lstStyle/>
          <a:p>
            <a:endParaRPr lang="en-US"/>
          </a:p>
        </p:txBody>
      </p:sp>
      <p:sp>
        <p:nvSpPr>
          <p:cNvPr id="8" name="Slide Number Placeholder 7">
            <a:extLst>
              <a:ext uri="{FF2B5EF4-FFF2-40B4-BE49-F238E27FC236}">
                <a16:creationId xmlns:a16="http://schemas.microsoft.com/office/drawing/2014/main" id="{138666E2-6BB2-4B04-9EC1-3AD0AE3AC8BA}"/>
              </a:ext>
            </a:extLst>
          </p:cNvPr>
          <p:cNvSpPr>
            <a:spLocks noGrp="1"/>
          </p:cNvSpPr>
          <p:nvPr>
            <p:ph type="sldNum" sz="quarter" idx="12"/>
          </p:nvPr>
        </p:nvSpPr>
        <p:spPr/>
        <p:txBody>
          <a:bodyPr/>
          <a:lstStyle/>
          <a:p>
            <a:fld id="{AA23F317-1826-4FDD-9EF4-5F72BC272117}" type="slidenum">
              <a:rPr lang="en-US" smtClean="0"/>
              <a:t>7</a:t>
            </a:fld>
            <a:endParaRPr lang="en-US"/>
          </a:p>
        </p:txBody>
      </p:sp>
    </p:spTree>
    <p:extLst>
      <p:ext uri="{BB962C8B-B14F-4D97-AF65-F5344CB8AC3E}">
        <p14:creationId xmlns:p14="http://schemas.microsoft.com/office/powerpoint/2010/main" val="33210000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986F5-4858-42E1-A41F-7D499771681A}"/>
              </a:ext>
            </a:extLst>
          </p:cNvPr>
          <p:cNvSpPr>
            <a:spLocks noGrp="1"/>
          </p:cNvSpPr>
          <p:nvPr>
            <p:ph type="title"/>
          </p:nvPr>
        </p:nvSpPr>
        <p:spPr/>
        <p:txBody>
          <a:bodyPr/>
          <a:lstStyle/>
          <a:p>
            <a:r>
              <a:rPr lang="en-US" dirty="0"/>
              <a:t>Visits/Encounters</a:t>
            </a:r>
          </a:p>
        </p:txBody>
      </p:sp>
      <p:sp>
        <p:nvSpPr>
          <p:cNvPr id="3" name="Content Placeholder 2">
            <a:extLst>
              <a:ext uri="{FF2B5EF4-FFF2-40B4-BE49-F238E27FC236}">
                <a16:creationId xmlns:a16="http://schemas.microsoft.com/office/drawing/2014/main" id="{A5906A84-E49B-46AA-A0FF-D06A1A3BAB2D}"/>
              </a:ext>
            </a:extLst>
          </p:cNvPr>
          <p:cNvSpPr>
            <a:spLocks noGrp="1"/>
          </p:cNvSpPr>
          <p:nvPr>
            <p:ph idx="1"/>
          </p:nvPr>
        </p:nvSpPr>
        <p:spPr/>
        <p:txBody>
          <a:bodyPr>
            <a:normAutofit/>
          </a:bodyPr>
          <a:lstStyle/>
          <a:p>
            <a:r>
              <a:rPr lang="en-US" dirty="0"/>
              <a:t>You can limit your query to return results only among patients with a specific number of encounters at the health center during your time period</a:t>
            </a:r>
          </a:p>
          <a:p>
            <a:r>
              <a:rPr lang="en-US" dirty="0"/>
              <a:t>We define visits or clinical encounters as encounters where at least 1 of the following was recorded</a:t>
            </a:r>
          </a:p>
          <a:p>
            <a:pPr lvl="1"/>
            <a:r>
              <a:rPr lang="en-US" dirty="0"/>
              <a:t>Vital sign (blood pressure, height, weight, temperature)</a:t>
            </a:r>
          </a:p>
          <a:p>
            <a:pPr lvl="1"/>
            <a:r>
              <a:rPr lang="en-US" dirty="0"/>
              <a:t>Diagnosis code</a:t>
            </a:r>
          </a:p>
          <a:p>
            <a:pPr lvl="1"/>
            <a:r>
              <a:rPr lang="en-US" dirty="0"/>
              <a:t>Immunization </a:t>
            </a:r>
          </a:p>
          <a:p>
            <a:pPr lvl="1"/>
            <a:r>
              <a:rPr lang="en-US" dirty="0"/>
              <a:t>Prescription </a:t>
            </a:r>
          </a:p>
          <a:p>
            <a:pPr lvl="1"/>
            <a:r>
              <a:rPr lang="en-US" dirty="0"/>
              <a:t>Laboratory test</a:t>
            </a:r>
          </a:p>
          <a:p>
            <a:endParaRPr lang="en-US" dirty="0"/>
          </a:p>
        </p:txBody>
      </p:sp>
      <p:sp>
        <p:nvSpPr>
          <p:cNvPr id="5" name="Footer Placeholder 4">
            <a:extLst>
              <a:ext uri="{FF2B5EF4-FFF2-40B4-BE49-F238E27FC236}">
                <a16:creationId xmlns:a16="http://schemas.microsoft.com/office/drawing/2014/main" id="{9DFAB764-8E6B-4457-9236-3F5520A76F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216583-1BB0-44DD-B3DD-B8672C370424}"/>
              </a:ext>
            </a:extLst>
          </p:cNvPr>
          <p:cNvSpPr>
            <a:spLocks noGrp="1"/>
          </p:cNvSpPr>
          <p:nvPr>
            <p:ph type="sldNum" sz="quarter" idx="12"/>
          </p:nvPr>
        </p:nvSpPr>
        <p:spPr/>
        <p:txBody>
          <a:bodyPr/>
          <a:lstStyle/>
          <a:p>
            <a:fld id="{AA23F317-1826-4FDD-9EF4-5F72BC272117}" type="slidenum">
              <a:rPr lang="en-US" smtClean="0"/>
              <a:t>8</a:t>
            </a:fld>
            <a:endParaRPr lang="en-US"/>
          </a:p>
        </p:txBody>
      </p:sp>
    </p:spTree>
    <p:extLst>
      <p:ext uri="{BB962C8B-B14F-4D97-AF65-F5344CB8AC3E}">
        <p14:creationId xmlns:p14="http://schemas.microsoft.com/office/powerpoint/2010/main" val="362142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AF72CD-CEA7-41EE-9A2D-97528DA02151}"/>
              </a:ext>
            </a:extLst>
          </p:cNvPr>
          <p:cNvSpPr>
            <a:spLocks noGrp="1"/>
          </p:cNvSpPr>
          <p:nvPr>
            <p:ph type="title"/>
          </p:nvPr>
        </p:nvSpPr>
        <p:spPr/>
        <p:txBody>
          <a:bodyPr/>
          <a:lstStyle/>
          <a:p>
            <a:r>
              <a:rPr lang="en-US" dirty="0"/>
              <a:t>Conditions in </a:t>
            </a:r>
            <a:r>
              <a:rPr lang="en-US" dirty="0" err="1"/>
              <a:t>MDPHnet</a:t>
            </a:r>
            <a:endParaRPr lang="en-US" dirty="0"/>
          </a:p>
        </p:txBody>
      </p:sp>
      <p:sp>
        <p:nvSpPr>
          <p:cNvPr id="6" name="Content Placeholder 5">
            <a:extLst>
              <a:ext uri="{FF2B5EF4-FFF2-40B4-BE49-F238E27FC236}">
                <a16:creationId xmlns:a16="http://schemas.microsoft.com/office/drawing/2014/main" id="{B92C7D58-6352-490F-A2CA-341FACDF58D2}"/>
              </a:ext>
            </a:extLst>
          </p:cNvPr>
          <p:cNvSpPr>
            <a:spLocks noGrp="1"/>
          </p:cNvSpPr>
          <p:nvPr>
            <p:ph sz="half" idx="1"/>
          </p:nvPr>
        </p:nvSpPr>
        <p:spPr>
          <a:xfrm>
            <a:off x="838199" y="1889184"/>
            <a:ext cx="9889067" cy="4575623"/>
          </a:xfrm>
        </p:spPr>
        <p:txBody>
          <a:bodyPr>
            <a:normAutofit fontScale="85000" lnSpcReduction="20000"/>
          </a:bodyPr>
          <a:lstStyle/>
          <a:p>
            <a:r>
              <a:rPr lang="en-US" dirty="0"/>
              <a:t>DPM has defined several conditions in </a:t>
            </a:r>
            <a:r>
              <a:rPr lang="en-US" dirty="0" err="1"/>
              <a:t>MDPHnet</a:t>
            </a:r>
            <a:r>
              <a:rPr lang="en-US" dirty="0"/>
              <a:t> directly</a:t>
            </a:r>
          </a:p>
          <a:p>
            <a:pPr lvl="1"/>
            <a:r>
              <a:rPr lang="en-US" dirty="0"/>
              <a:t>Asthma</a:t>
            </a:r>
          </a:p>
          <a:p>
            <a:pPr lvl="1"/>
            <a:r>
              <a:rPr lang="en-US" dirty="0"/>
              <a:t>Diabetes, Type 1 and 2 &amp; Gestational</a:t>
            </a:r>
          </a:p>
          <a:p>
            <a:pPr lvl="1"/>
            <a:r>
              <a:rPr lang="en-US" dirty="0"/>
              <a:t>Pre-diabetes</a:t>
            </a:r>
          </a:p>
          <a:p>
            <a:pPr lvl="1"/>
            <a:r>
              <a:rPr lang="en-US" dirty="0"/>
              <a:t>Hypertension</a:t>
            </a:r>
          </a:p>
          <a:p>
            <a:pPr lvl="1"/>
            <a:r>
              <a:rPr lang="en-US" dirty="0"/>
              <a:t>Depression</a:t>
            </a:r>
          </a:p>
          <a:p>
            <a:pPr lvl="1"/>
            <a:r>
              <a:rPr lang="en-US" dirty="0"/>
              <a:t>Influenza-like Illness</a:t>
            </a:r>
          </a:p>
          <a:p>
            <a:pPr lvl="1"/>
            <a:r>
              <a:rPr lang="en-US" dirty="0"/>
              <a:t>Opioid prescription &amp; Benzodiazepine prescription</a:t>
            </a:r>
          </a:p>
          <a:p>
            <a:pPr lvl="1"/>
            <a:r>
              <a:rPr lang="en-US" dirty="0"/>
              <a:t>Link to full algorithms </a:t>
            </a:r>
            <a:r>
              <a:rPr lang="en-US" dirty="0">
                <a:hlinkClick r:id="rId2"/>
              </a:rPr>
              <a:t>here</a:t>
            </a:r>
            <a:endParaRPr lang="en-US" dirty="0"/>
          </a:p>
          <a:p>
            <a:r>
              <a:rPr lang="en-US" dirty="0"/>
              <a:t>You can also specify conditions or diseases by ICD-9 or ICD-10 codes </a:t>
            </a:r>
          </a:p>
          <a:p>
            <a:pPr lvl="1"/>
            <a:r>
              <a:rPr lang="en-US" dirty="0"/>
              <a:t>There are two ways to select the codes: Search by specific code (including decimal, for 4 and 5 digit codes), range of codes (e.g., 250-251, 250.1-255.1, or 296.00-296.99) </a:t>
            </a:r>
            <a:r>
              <a:rPr lang="en-US" b="1" dirty="0"/>
              <a:t>OR</a:t>
            </a:r>
          </a:p>
          <a:p>
            <a:pPr lvl="1"/>
            <a:r>
              <a:rPr lang="en-US" dirty="0"/>
              <a:t>Choose a category and select from a list. The list shows code and name. Click on the column header to sort by code or by name. Click on Add Codes to add the selected codes to the list and display the list.</a:t>
            </a:r>
          </a:p>
          <a:p>
            <a:pPr lvl="1"/>
            <a:endParaRPr lang="en-US" dirty="0"/>
          </a:p>
        </p:txBody>
      </p:sp>
      <p:sp>
        <p:nvSpPr>
          <p:cNvPr id="4" name="Footer Placeholder 3">
            <a:extLst>
              <a:ext uri="{FF2B5EF4-FFF2-40B4-BE49-F238E27FC236}">
                <a16:creationId xmlns:a16="http://schemas.microsoft.com/office/drawing/2014/main" id="{26A7D90E-F705-474A-A398-3A92B46D150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C78C5BA-BC57-4C95-A227-50D3CD6DFDA4}"/>
              </a:ext>
            </a:extLst>
          </p:cNvPr>
          <p:cNvSpPr>
            <a:spLocks noGrp="1"/>
          </p:cNvSpPr>
          <p:nvPr>
            <p:ph type="sldNum" sz="quarter" idx="12"/>
          </p:nvPr>
        </p:nvSpPr>
        <p:spPr/>
        <p:txBody>
          <a:bodyPr/>
          <a:lstStyle/>
          <a:p>
            <a:fld id="{AA23F317-1826-4FDD-9EF4-5F72BC272117}" type="slidenum">
              <a:rPr lang="en-US" smtClean="0"/>
              <a:t>9</a:t>
            </a:fld>
            <a:endParaRPr lang="en-US"/>
          </a:p>
        </p:txBody>
      </p:sp>
    </p:spTree>
    <p:extLst>
      <p:ext uri="{BB962C8B-B14F-4D97-AF65-F5344CB8AC3E}">
        <p14:creationId xmlns:p14="http://schemas.microsoft.com/office/powerpoint/2010/main" val="15375424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657</TotalTime>
  <Words>2188</Words>
  <Application>Microsoft Office PowerPoint</Application>
  <PresentationFormat>Widescreen</PresentationFormat>
  <Paragraphs>133</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Microsoft Sans Serif</vt:lpstr>
      <vt:lpstr>Office Theme</vt:lpstr>
      <vt:lpstr>Quick Guide Using the MDPHnet Query Composer Tool </vt:lpstr>
      <vt:lpstr>MDPHnet Query Tool Purpose</vt:lpstr>
      <vt:lpstr>MDPHnet Query Tool Link</vt:lpstr>
      <vt:lpstr>Home page</vt:lpstr>
      <vt:lpstr>Request Type</vt:lpstr>
      <vt:lpstr>Request Form – Query Information</vt:lpstr>
      <vt:lpstr>Request Form – Criteria Groups</vt:lpstr>
      <vt:lpstr>Visits/Encounters</vt:lpstr>
      <vt:lpstr>Conditions in MDPHnet</vt:lpstr>
      <vt:lpstr>Zip code/location</vt:lpstr>
      <vt:lpstr>Request Form – Stratification and Observation Period</vt:lpstr>
      <vt:lpstr>Request Form – DataMart and Submit</vt:lpstr>
      <vt:lpstr>View Results</vt:lpstr>
      <vt:lpstr>Note on Stratification</vt:lpstr>
      <vt:lpstr>Projected View</vt:lpstr>
      <vt:lpstr>SQL Queries</vt:lpstr>
      <vt:lpstr>SQL Query Example</vt:lpstr>
      <vt:lpstr>Password and Notifications</vt:lpstr>
      <vt:lpstr>Helpful Tips</vt:lpstr>
      <vt:lpstr>Real World Example</vt:lpstr>
      <vt:lpstr>More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Creating your first query</dc:title>
  <dc:creator>Ochoa, Aileen</dc:creator>
  <cp:lastModifiedBy>Nguyen, Vu-Thuy</cp:lastModifiedBy>
  <cp:revision>92</cp:revision>
  <dcterms:created xsi:type="dcterms:W3CDTF">2018-07-17T15:17:40Z</dcterms:created>
  <dcterms:modified xsi:type="dcterms:W3CDTF">2023-09-20T16:24:28Z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ffcd626b-3f48-4087-8bd9-30fd22a558fb</vt:lpwstr>
  </property>
  <property fmtid="{D5CDD505-2E9C-101B-9397-08002B2CF9AE}" pid="3" name="Classification">
    <vt:lpwstr>General Business</vt:lpwstr>
  </property>
  <property fmtid="{D5CDD505-2E9C-101B-9397-08002B2CF9AE}" pid="4" name="Retention">
    <vt:lpwstr>11 Years</vt:lpwstr>
  </property>
  <property fmtid="{D5CDD505-2E9C-101B-9397-08002B2CF9AE}" pid="5" name="DisplayClassification">
    <vt:lpwstr>No</vt:lpwstr>
  </property>
</Properties>
</file>